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7"/>
  </p:notesMasterIdLst>
  <p:handoutMasterIdLst>
    <p:handoutMasterId r:id="rId18"/>
  </p:handoutMasterIdLst>
  <p:sldIdLst>
    <p:sldId id="256" r:id="rId2"/>
    <p:sldId id="257" r:id="rId3"/>
    <p:sldId id="270" r:id="rId4"/>
    <p:sldId id="305" r:id="rId5"/>
    <p:sldId id="306" r:id="rId6"/>
    <p:sldId id="269" r:id="rId7"/>
    <p:sldId id="259" r:id="rId8"/>
    <p:sldId id="260" r:id="rId9"/>
    <p:sldId id="302" r:id="rId10"/>
    <p:sldId id="303" r:id="rId11"/>
    <p:sldId id="304" r:id="rId12"/>
    <p:sldId id="265" r:id="rId13"/>
    <p:sldId id="307" r:id="rId14"/>
    <p:sldId id="308" r:id="rId15"/>
    <p:sldId id="267"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86429" autoAdjust="0"/>
  </p:normalViewPr>
  <p:slideViewPr>
    <p:cSldViewPr snapToGrid="0">
      <p:cViewPr varScale="1">
        <p:scale>
          <a:sx n="99" d="100"/>
          <a:sy n="99" d="100"/>
        </p:scale>
        <p:origin x="1266"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33593D-62B8-4236-B2E5-987F819A2FF4}" type="datetimeFigureOut">
              <a:rPr lang="it-IT" smtClean="0"/>
              <a:t>23/02/2022</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86ADE2-4537-4FCE-A6D3-D7D39DD90E8E}" type="slidenum">
              <a:rPr lang="it-IT" smtClean="0"/>
              <a:t>‹N›</a:t>
            </a:fld>
            <a:endParaRPr lang="it-IT"/>
          </a:p>
        </p:txBody>
      </p:sp>
    </p:spTree>
    <p:extLst>
      <p:ext uri="{BB962C8B-B14F-4D97-AF65-F5344CB8AC3E}">
        <p14:creationId xmlns:p14="http://schemas.microsoft.com/office/powerpoint/2010/main" val="152272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23/02/2022</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2/23/2022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2/23/2022</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2/23/2022</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2/23/2022</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2/23/2022</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2/23/2022</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2/23/2022</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2/23/2022</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2/23/2022</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2/23/2022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2/23/2022</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2/23/2022</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assistenza.appalti@sinp.net" TargetMode="External"/><Relationship Id="rId2" Type="http://schemas.openxmlformats.org/officeDocument/2006/relationships/hyperlink" Target="mailto:settore.suamsoggettoaggregatore@regione.marche.it"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regione.marche.it/Entra-in-Regione/Soggetto-Aggregatore-SUAM"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108331" y="10"/>
            <a:ext cx="7083669"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477981" y="2040074"/>
            <a:ext cx="4023360" cy="851172"/>
          </a:xfrm>
        </p:spPr>
        <p:txBody>
          <a:bodyPr anchor="b">
            <a:normAutofit fontScale="90000"/>
          </a:bodyPr>
          <a:lstStyle/>
          <a:p>
            <a:pPr algn="ct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br>
              <a:rPr lang="it-IT" sz="24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SETTORE</a:t>
            </a:r>
            <a:r>
              <a:rPr lang="it-IT" sz="2400" dirty="0">
                <a:latin typeface="Times New Roman" panose="02020603050405020304" pitchFamily="18" charset="0"/>
                <a:cs typeface="Times New Roman" panose="02020603050405020304" pitchFamily="18" charset="0"/>
              </a:rPr>
              <a:t> </a:t>
            </a:r>
            <a:r>
              <a:rPr lang="it-IT" sz="2000" dirty="0">
                <a:latin typeface="Times New Roman" panose="02020603050405020304" pitchFamily="18" charset="0"/>
                <a:cs typeface="Times New Roman" panose="02020603050405020304" pitchFamily="18" charset="0"/>
              </a:rPr>
              <a:t>SUAM -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SOGGETTO AGGREGATORE DELLA REGIONE </a:t>
            </a:r>
            <a:r>
              <a:rPr lang="it-IT" sz="1800" dirty="0">
                <a:latin typeface="Times New Roman" panose="02020603050405020304" pitchFamily="18" charset="0"/>
                <a:cs typeface="Times New Roman" panose="02020603050405020304" pitchFamily="18" charset="0"/>
              </a:rPr>
              <a:t>MARCHE</a:t>
            </a:r>
          </a:p>
        </p:txBody>
      </p:sp>
      <p:sp>
        <p:nvSpPr>
          <p:cNvPr id="3"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477981" y="4330345"/>
            <a:ext cx="4804024" cy="1088555"/>
          </a:xfrm>
        </p:spPr>
        <p:txBody>
          <a:bodyPr>
            <a:noAutofit/>
          </a:bodyPr>
          <a:lstStyle/>
          <a:p>
            <a:pPr algn="just">
              <a:lnSpc>
                <a:spcPct val="107000"/>
              </a:lnSpc>
              <a:spcAft>
                <a:spcPts val="800"/>
              </a:spcAft>
            </a:pPr>
            <a:r>
              <a:rPr lang="it-IT" sz="1400" b="1" dirty="0">
                <a:effectLst/>
                <a:latin typeface="Times New Roman" panose="02020603050405020304" pitchFamily="18" charset="0"/>
                <a:ea typeface="Calibri" panose="020F0502020204030204" pitchFamily="34" charset="0"/>
                <a:cs typeface="Times New Roman" panose="02020603050405020304" pitchFamily="18" charset="0"/>
              </a:rPr>
              <a:t>GARA EUROPEA A PROCEDURA APERTA PER L’AFFIDAMENTO DEL SERVIZIO DI GLOBAL SERVICE DEL PATRIMONIO STRADALE E DEL VERDE PUBBLICO DELLA REGIONE MARCHE</a:t>
            </a:r>
            <a:endParaRPr lang="it-IT" sz="14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it-IT" sz="1400" b="1" dirty="0">
                <a:latin typeface="Times New Roman" panose="02020603050405020304" pitchFamily="18" charset="0"/>
                <a:cs typeface="Times New Roman" panose="02020603050405020304" pitchFamily="18" charset="0"/>
              </a:rPr>
              <a:t>N. GARA SIMOG 8004775</a:t>
            </a:r>
          </a:p>
        </p:txBody>
      </p:sp>
      <p:sp>
        <p:nvSpPr>
          <p:cNvPr id="30" name="Rectangle 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1013115" y="3154680"/>
            <a:ext cx="3644945" cy="677108"/>
          </a:xfrm>
          <a:prstGeom prst="rect">
            <a:avLst/>
          </a:prstGeom>
        </p:spPr>
        <p:txBody>
          <a:bodyPr wrap="square">
            <a:spAutoFit/>
          </a:bodyPr>
          <a:lstStyle/>
          <a:p>
            <a:pPr algn="ctr"/>
            <a:endParaRPr lang="it-IT" sz="2000" dirty="0">
              <a:latin typeface="Times New Roman" panose="02020603050405020304" pitchFamily="18" charset="0"/>
              <a:cs typeface="Times New Roman" panose="02020603050405020304" pitchFamily="18" charset="0"/>
            </a:endParaRPr>
          </a:p>
          <a:p>
            <a:pPr algn="ctr"/>
            <a:r>
              <a:rPr lang="it-IT" dirty="0">
                <a:latin typeface="Times New Roman" panose="02020603050405020304" pitchFamily="18" charset="0"/>
                <a:cs typeface="Times New Roman" panose="02020603050405020304" pitchFamily="18" charset="0"/>
              </a:rPr>
              <a:t>GUIDA ALLA CONVENZIONE</a:t>
            </a:r>
          </a:p>
        </p:txBody>
      </p:sp>
      <p:pic>
        <p:nvPicPr>
          <p:cNvPr id="11" name="Immagine 10">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2251896" y="1268086"/>
            <a:ext cx="560973" cy="618508"/>
          </a:xfrm>
          <a:prstGeom prst="rect">
            <a:avLst/>
          </a:prstGeom>
        </p:spPr>
      </p:pic>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369380" y="1047836"/>
            <a:ext cx="11667392" cy="1938992"/>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it-IT" sz="2000" b="1" dirty="0">
                <a:latin typeface="Times New Roman" panose="02020603050405020304" pitchFamily="18" charset="0"/>
                <a:ea typeface="+mj-ea"/>
                <a:cs typeface="Times New Roman" panose="02020603050405020304" pitchFamily="18" charset="0"/>
              </a:rPr>
              <a:t>SOPRALLUOGO</a:t>
            </a:r>
          </a:p>
          <a:p>
            <a:pPr lvl="0" algn="just"/>
            <a:r>
              <a:rPr lang="it-IT" sz="2000" dirty="0">
                <a:latin typeface="Times New Roman" panose="02020603050405020304" pitchFamily="18" charset="0"/>
                <a:cs typeface="Times New Roman" panose="02020603050405020304" pitchFamily="18" charset="0"/>
              </a:rPr>
              <a:t>Il Fornitore, entro 7 giorni solari dalla ricezione della Richiesta Preliminare di Fornitura ha l’obbligo di concordare, con l’Amministrazione interessata, la data del sopralluogo che dovrà comunque avvenire entro 20 giorni solari dalla ricezione della Richiesta stessa. Nel corso del sopralluogo il Fornitore deve svolgere tutte le attività necessarie al fine di determinare ogni elemento utile alla redazione del Piano dettagliato degli interventi. A tal fine, l’Amministrazione contraente mette a disposizione del Fornitore ogni elemento/documento utile. </a:t>
            </a:r>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879499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318053" y="127221"/>
            <a:ext cx="11629853" cy="501675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it-IT" sz="2000" b="1" dirty="0">
                <a:latin typeface="Times New Roman" panose="02020603050405020304" pitchFamily="18" charset="0"/>
                <a:cs typeface="Times New Roman" panose="02020603050405020304" pitchFamily="18" charset="0"/>
              </a:rPr>
              <a:t>PIANO DETTAGLIATO DEGLI INTERVENTI</a:t>
            </a:r>
            <a:endParaRPr lang="it-IT" sz="2000" dirty="0">
              <a:latin typeface="Times New Roman" panose="02020603050405020304" pitchFamily="18" charset="0"/>
              <a:cs typeface="Times New Roman" panose="02020603050405020304" pitchFamily="18" charset="0"/>
            </a:endParaRPr>
          </a:p>
          <a:p>
            <a:pPr lvl="0" algn="just"/>
            <a:r>
              <a:rPr lang="it-IT" sz="1200" dirty="0">
                <a:latin typeface="Times New Roman" panose="02020603050405020304" pitchFamily="18" charset="0"/>
                <a:cs typeface="Times New Roman" panose="02020603050405020304" pitchFamily="18" charset="0"/>
              </a:rPr>
              <a:t>Entro 15 giorni solari dal sopralluogo, pena l’applicazione delle penali, il Fornitore dovrà fornire all’ Amministrazione interessata un Piano Dettagliato degli Interventi (PDI) conforme a quanto presentato in sede di presentazione dell'Offerta Tecnica. Tale documento comprenderà l’organizzazione del servizio proposta dal Fornitore in funzione delle specifiche richieste dell’Amministrazione.</a:t>
            </a:r>
          </a:p>
          <a:p>
            <a:pPr lvl="0" algn="just"/>
            <a:endParaRPr lang="it-IT" sz="1200" dirty="0">
              <a:latin typeface="Times New Roman" panose="02020603050405020304" pitchFamily="18" charset="0"/>
              <a:cs typeface="Times New Roman" panose="02020603050405020304" pitchFamily="18" charset="0"/>
            </a:endParaRPr>
          </a:p>
          <a:p>
            <a:pPr lvl="0" algn="just"/>
            <a:r>
              <a:rPr lang="it-IT" sz="1200" dirty="0">
                <a:latin typeface="Times New Roman" panose="02020603050405020304" pitchFamily="18" charset="0"/>
                <a:cs typeface="Times New Roman" panose="02020603050405020304" pitchFamily="18" charset="0"/>
              </a:rPr>
              <a:t>Nel processo di redazione del Piano dettagliato degli interventi vale il principio della continuità del servizio, ciò significa che la pianificazione temporale delle attività deve tenere conto delle azioni effettuate dal precedente Fornitore del servizio.</a:t>
            </a:r>
          </a:p>
          <a:p>
            <a:pPr lvl="0" algn="just"/>
            <a:r>
              <a:rPr lang="it-IT" sz="1200" dirty="0">
                <a:latin typeface="Times New Roman" panose="02020603050405020304" pitchFamily="18" charset="0"/>
                <a:cs typeface="Times New Roman" panose="02020603050405020304" pitchFamily="18" charset="0"/>
              </a:rPr>
              <a:t>Il Piano dettagliato degli interventi dovrà altresì contenere una dichiarazione relativa ai servizi che il Fornitore intende affidare in subappalto ed indicare il nominativo della Ditta subappaltatrice, con i relativi importi e l’attestazione della sussistenza di tutte le condizioni definite ai sensi dell’art. 105 del </a:t>
            </a:r>
            <a:r>
              <a:rPr lang="it-IT" sz="1200" dirty="0" err="1">
                <a:latin typeface="Times New Roman" panose="02020603050405020304" pitchFamily="18" charset="0"/>
                <a:cs typeface="Times New Roman" panose="02020603050405020304" pitchFamily="18" charset="0"/>
              </a:rPr>
              <a:t>Dlgs</a:t>
            </a:r>
            <a:r>
              <a:rPr lang="it-IT" sz="1200" dirty="0">
                <a:latin typeface="Times New Roman" panose="02020603050405020304" pitchFamily="18" charset="0"/>
                <a:cs typeface="Times New Roman" panose="02020603050405020304" pitchFamily="18" charset="0"/>
              </a:rPr>
              <a:t>. n. 50/2016 e specificate nella Convenzione. L’autorizzazione al subappalto viene richiesta dal Fornitore alla SUAM prima della redazione del Verbale di avvio attività che, invece, contiene unicamente i servizi ed i nominativi dei subappaltatori autorizzati. </a:t>
            </a:r>
          </a:p>
          <a:p>
            <a:pPr lvl="0" algn="just"/>
            <a:r>
              <a:rPr lang="it-IT" sz="1200" dirty="0">
                <a:latin typeface="Times New Roman" panose="02020603050405020304" pitchFamily="18" charset="0"/>
                <a:cs typeface="Times New Roman" panose="02020603050405020304" pitchFamily="18" charset="0"/>
              </a:rPr>
              <a:t>L’ Amministrazione, ricevuto il PDI, entro 15 giorni solari dalla data di ricevimento, potrà:</a:t>
            </a:r>
          </a:p>
          <a:p>
            <a:pPr marL="171450" lvl="0" indent="-171450" algn="just">
              <a:buFontTx/>
              <a:buChar char="-"/>
            </a:pPr>
            <a:r>
              <a:rPr lang="it-IT" sz="1200" dirty="0">
                <a:latin typeface="Times New Roman" panose="02020603050405020304" pitchFamily="18" charset="0"/>
                <a:cs typeface="Times New Roman" panose="02020603050405020304" pitchFamily="18" charset="0"/>
              </a:rPr>
              <a:t>Rigettarlo, inviando le proprie deduzioni sia al Fornitore che alla SUAM, con giustificata motivazione, quali a titolo esemplificativo e non esaustivo, per importi errati rispetto a quanto offerto in gara, indirizzi errati degli immobili, mancata copertura complessiva del Servizio richiesto. Il Fornitore in tal caso dovrà riformulare un nuovo Piano, recependo la richiesta di integrazioni e/o modifiche, ed inviarlo all’Amministrazione contraente entro i successivi 10 giorni solari, pena l’applicazione delle penali.</a:t>
            </a:r>
          </a:p>
          <a:p>
            <a:pPr marL="171450" lvl="0" indent="-171450" algn="just">
              <a:buFontTx/>
              <a:buChar char="-"/>
            </a:pPr>
            <a:r>
              <a:rPr lang="it-IT" sz="1200" dirty="0">
                <a:latin typeface="Times New Roman" panose="02020603050405020304" pitchFamily="18" charset="0"/>
                <a:cs typeface="Times New Roman" panose="02020603050405020304" pitchFamily="18" charset="0"/>
              </a:rPr>
              <a:t>Accettarlo, e quindi procedere all’emissione dell’Ordinativo di Fornitura.</a:t>
            </a:r>
          </a:p>
          <a:p>
            <a:pPr lvl="0" algn="just"/>
            <a:r>
              <a:rPr lang="it-IT" sz="1200" dirty="0">
                <a:latin typeface="Times New Roman" panose="02020603050405020304" pitchFamily="18" charset="0"/>
                <a:cs typeface="Times New Roman" panose="02020603050405020304" pitchFamily="18" charset="0"/>
              </a:rPr>
              <a:t>La definizione puntuale delle prestazioni è contenuta nel PDI che deve essere approvato esclusivamente dall’Amministrazione contraente. Contestualmente alla presentazione del Piano dettagliato degli interventi, se del caso, il Fornitore deve presentare all’Amministrazione contraente, </a:t>
            </a:r>
            <a:r>
              <a:rPr lang="it-IT" sz="1200" b="1" dirty="0">
                <a:latin typeface="Times New Roman" panose="02020603050405020304" pitchFamily="18" charset="0"/>
                <a:cs typeface="Times New Roman" panose="02020603050405020304" pitchFamily="18" charset="0"/>
              </a:rPr>
              <a:t>il Piano di assorbimento del personale </a:t>
            </a:r>
            <a:r>
              <a:rPr lang="it-IT" sz="1200" dirty="0">
                <a:latin typeface="Times New Roman" panose="02020603050405020304" pitchFamily="18" charset="0"/>
                <a:cs typeface="Times New Roman" panose="02020603050405020304" pitchFamily="18" charset="0"/>
              </a:rPr>
              <a:t>redatto sulla base delle informazioni fornite dall’Amministrazione contraente nella Richiesta preliminare di fornitura.</a:t>
            </a:r>
          </a:p>
          <a:p>
            <a:pPr lvl="0" algn="just"/>
            <a:r>
              <a:rPr lang="it-IT" sz="1200" dirty="0">
                <a:latin typeface="Times New Roman" panose="02020603050405020304" pitchFamily="18" charset="0"/>
                <a:cs typeface="Times New Roman" panose="02020603050405020304" pitchFamily="18" charset="0"/>
              </a:rPr>
              <a:t>Nel Piano di assorbimento del personale devono essere specificati: a) i nominativi degli addetti assorbiti ed utilizzati nell’appalto (con indicazione della sede, mansioni, contratto applicato, data di assunzione, livello, orario di lavoro e termine per il personale a tempo determinato); b) i nominativi del personale sottoposto a processi di mobilità (precisando lo strumento applicato). Tale Piano illustra le modalità di applicazione della clausola sociale, con particolare riguardo al numero di lavoratori che beneficeranno della stessa, tenuto conto di quanto previsto dall’eventuale CCNL di riferimento, e alla relativa proposta contrattuale (inquadramento e trattamento economico). Con riferimento all’impiego di persone svantaggiate ed in stato di fragilità, dovranno essere inoltre elaborati dal Fornitore specifici programmi di inserimento lavorativo con i contenuti proposti nell’Offerta tecnica presentata in sede di gara. La presentazione del Piano di assorbimento del personale e dei programmi di inserimento lavorativo alle Amministrazioni rappresentano condizioni necessarie e preliminari per l’attivazione dei servizi dedotti nell’Ordinativo di fornitura. </a:t>
            </a:r>
            <a:r>
              <a:rPr lang="it-IT" sz="1200" u="sng" dirty="0">
                <a:latin typeface="Times New Roman" panose="02020603050405020304" pitchFamily="18" charset="0"/>
                <a:cs typeface="Times New Roman" panose="02020603050405020304" pitchFamily="18" charset="0"/>
              </a:rPr>
              <a:t>L’accettazione del Piano dettagliato degli interventi si formalizza nell’emissione dell’Ordinativo di Fornitura</a:t>
            </a:r>
            <a:r>
              <a:rPr lang="it-IT" sz="1200" dirty="0">
                <a:latin typeface="Times New Roman" panose="02020603050405020304" pitchFamily="18" charset="0"/>
                <a:cs typeface="Times New Roman" panose="02020603050405020304" pitchFamily="18" charset="0"/>
              </a:rPr>
              <a:t>.</a:t>
            </a:r>
            <a:endParaRPr lang="it-IT"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216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65451" y="135784"/>
            <a:ext cx="11641015" cy="631198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spcAft>
                <a:spcPts val="1142"/>
              </a:spcAft>
            </a:pPr>
            <a:r>
              <a:rPr lang="it-IT" sz="2000" b="1" dirty="0">
                <a:latin typeface="Times New Roman" panose="02020603050405020304" pitchFamily="18" charset="0"/>
                <a:cs typeface="Times New Roman" panose="02020603050405020304" pitchFamily="18" charset="0"/>
              </a:rPr>
              <a:t>ORDINATIVO DI FORNITURA </a:t>
            </a:r>
          </a:p>
          <a:p>
            <a:pPr lvl="0">
              <a:spcAft>
                <a:spcPts val="1142"/>
              </a:spcAft>
            </a:pPr>
            <a:r>
              <a:rPr lang="it-IT" sz="1600" dirty="0">
                <a:solidFill>
                  <a:srgbClr val="1C1C1C"/>
                </a:solidFill>
                <a:latin typeface="Times New Roman" panose="02020603050405020304" pitchFamily="18" charset="0"/>
                <a:cs typeface="Times New Roman" panose="02020603050405020304" pitchFamily="18" charset="0"/>
              </a:rPr>
              <a:t>E’ l’atto in forma elettronica, sottoscritto da un soggetto autorizzato ad impegnare legalmente e formalmente l’Amministrazione contraente, che viene inviato al Fornitore.</a:t>
            </a:r>
          </a:p>
          <a:p>
            <a:pPr lvl="0" algn="just">
              <a:spcAft>
                <a:spcPts val="1142"/>
              </a:spcAft>
            </a:pPr>
            <a:r>
              <a:rPr lang="it-IT" sz="1600" dirty="0">
                <a:solidFill>
                  <a:srgbClr val="1C1C1C"/>
                </a:solidFill>
                <a:latin typeface="Times New Roman" panose="02020603050405020304" pitchFamily="18" charset="0"/>
                <a:cs typeface="Times New Roman" panose="02020603050405020304" pitchFamily="18" charset="0"/>
              </a:rPr>
              <a:t>Costituisce il documento contrattuale che formalizza l’accordo tra le Amministrazioni contraenti e il Fornitore ed assume, come previsto dall’art. 26 L. 488/1999, la valenza di </a:t>
            </a:r>
            <a:r>
              <a:rPr lang="it-IT" sz="1600" b="1" dirty="0">
                <a:solidFill>
                  <a:srgbClr val="1C1C1C"/>
                </a:solidFill>
                <a:latin typeface="Times New Roman" panose="02020603050405020304" pitchFamily="18" charset="0"/>
                <a:cs typeface="Times New Roman" panose="02020603050405020304" pitchFamily="18" charset="0"/>
              </a:rPr>
              <a:t>contratto attuativo della Convenzione.</a:t>
            </a:r>
          </a:p>
          <a:p>
            <a:pPr lvl="0" algn="just">
              <a:spcAft>
                <a:spcPts val="1142"/>
              </a:spcAft>
              <a:defRPr/>
            </a:pPr>
            <a:r>
              <a:rPr lang="it-IT" sz="1600" dirty="0">
                <a:solidFill>
                  <a:srgbClr val="000000"/>
                </a:solidFill>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l’importo previsto nel Prospetto economico per gli incentivi </a:t>
            </a:r>
            <a:r>
              <a:rPr lang="it-IT" sz="1600" i="1" dirty="0">
                <a:solidFill>
                  <a:srgbClr val="000000"/>
                </a:solidFill>
                <a:latin typeface="Times New Roman" panose="02020603050405020304" pitchFamily="18" charset="0"/>
                <a:cs typeface="Times New Roman" panose="02020603050405020304" pitchFamily="18" charset="0"/>
              </a:rPr>
              <a:t>ex</a:t>
            </a:r>
            <a:r>
              <a:rPr lang="it-IT" sz="1600" dirty="0">
                <a:solidFill>
                  <a:srgbClr val="000000"/>
                </a:solidFill>
                <a:latin typeface="Times New Roman" panose="02020603050405020304" pitchFamily="18" charset="0"/>
                <a:cs typeface="Times New Roman" panose="02020603050405020304" pitchFamily="18" charset="0"/>
              </a:rPr>
              <a:t> art. 113 commi 2 e 5 del D.lgs. n. 50/2016, quantificato secondo le indicazioni contenute nella Conferma di adesione.</a:t>
            </a:r>
          </a:p>
          <a:p>
            <a:pPr lvl="0" algn="just">
              <a:spcAft>
                <a:spcPts val="1142"/>
              </a:spcAft>
              <a:defRPr/>
            </a:pPr>
            <a:r>
              <a:rPr lang="it-IT" sz="1600" dirty="0">
                <a:latin typeface="Times New Roman" panose="02020603050405020304" pitchFamily="18" charset="0"/>
                <a:cs typeface="Times New Roman" panose="02020603050405020304" pitchFamily="18" charset="0"/>
              </a:rPr>
              <a:t>L’Amministrazione contraente ha facoltà di emettere, in relazione ad ogni Conferma di Adesione sottoscritta, uno o più Ordinativi di Fornitura fino alla concorrenza dell’importo ivi previsto. L’Amministrazione contraente non è obbligata a raggiungere l’importo indicato nella Conferma di Adesione e il Fornitore non può vantare alcuna pretesa al riguardo.</a:t>
            </a:r>
          </a:p>
          <a:p>
            <a:pPr lvl="0" algn="just">
              <a:spcAft>
                <a:spcPts val="1142"/>
              </a:spcAft>
              <a:defRPr/>
            </a:pPr>
            <a:r>
              <a:rPr lang="it-IT" sz="1600" dirty="0">
                <a:latin typeface="Times New Roman" panose="02020603050405020304" pitchFamily="18" charset="0"/>
                <a:cs typeface="Times New Roman" panose="02020603050405020304" pitchFamily="18" charset="0"/>
              </a:rPr>
              <a:t>Qualora l’Amministrazione contraente non emetta l’Ordinativo di fornitura entro il termine di 30 (trenta) giorni solari dalla data di ricevimento del Piano dettagliato degli interventi, il Piano medesimo e la relativa Richiesta preliminare di fornitura perdono la propria validità e tale circostanza viene interpretata come formale rinuncia da parte dell’Amministrazione contraente all’acquisizione delle prestazioni oggetto del Piano dettagliato degli interventi e della relativa Richiesta preliminare di fornitura.</a:t>
            </a:r>
            <a:endParaRPr lang="it-IT" sz="1600" dirty="0">
              <a:solidFill>
                <a:srgbClr val="000000"/>
              </a:solidFill>
              <a:latin typeface="Times New Roman" panose="02020603050405020304" pitchFamily="18" charset="0"/>
              <a:cs typeface="Times New Roman" panose="02020603050405020304" pitchFamily="18" charset="0"/>
            </a:endParaRPr>
          </a:p>
          <a:p>
            <a:pPr lvl="0" algn="just">
              <a:spcAft>
                <a:spcPts val="1142"/>
              </a:spcAft>
              <a:defRPr/>
            </a:pPr>
            <a:r>
              <a:rPr lang="it-IT" sz="1600" b="1" dirty="0">
                <a:solidFill>
                  <a:srgbClr val="000000"/>
                </a:solidFill>
                <a:latin typeface="Times New Roman" panose="02020603050405020304" pitchFamily="18" charset="0"/>
                <a:cs typeface="Times New Roman" panose="02020603050405020304" pitchFamily="18" charset="0"/>
              </a:rPr>
              <a:t>N.B. </a:t>
            </a:r>
            <a:r>
              <a:rPr lang="it-IT" sz="1600" dirty="0">
                <a:solidFill>
                  <a:srgbClr val="000000"/>
                </a:solidFill>
                <a:latin typeface="Times New Roman" panose="02020603050405020304" pitchFamily="18" charset="0"/>
                <a:cs typeface="Times New Roman" panose="02020603050405020304" pitchFamily="18" charset="0"/>
              </a:rPr>
              <a:t>Nei casi in cui l'Amministrazione contraente ritenga, per motivi di interesse pubblico anche connessi a limitazioni di spesa imposte dalla legge o da provvedimenti amministrativi di non emettere Ordinativi di Fornitura/Ordini di esecuzione per un complessivo importo pari a quello indicato nella Conferma di adesione, è tenuta celermente a comunicare al RUP della Convenzione, tramite PEC, l'importo residuo che non utilizzerà.</a:t>
            </a:r>
          </a:p>
          <a:p>
            <a:pPr lvl="0" algn="just">
              <a:spcAft>
                <a:spcPts val="1142"/>
              </a:spcAft>
              <a:defRPr/>
            </a:pPr>
            <a:r>
              <a:rPr lang="it-IT" sz="1600" b="1" u="sng" dirty="0">
                <a:solidFill>
                  <a:srgbClr val="1C1C1C"/>
                </a:solidFill>
                <a:latin typeface="Times New Roman" panose="02020603050405020304" pitchFamily="18" charset="0"/>
                <a:cs typeface="Times New Roman" panose="02020603050405020304" pitchFamily="18" charset="0"/>
              </a:rPr>
              <a:t>L’Ordinativo di fornitura contiene in allegato il Piano dettagliato degli interventi sottoscritto ed accettato da parte dell’Amministrazione contraente.</a:t>
            </a:r>
          </a:p>
        </p:txBody>
      </p:sp>
    </p:spTree>
    <p:extLst>
      <p:ext uri="{BB962C8B-B14F-4D97-AF65-F5344CB8AC3E}">
        <p14:creationId xmlns:p14="http://schemas.microsoft.com/office/powerpoint/2010/main" val="335131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383785" y="0"/>
            <a:ext cx="11641015" cy="5874750"/>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spcAft>
                <a:spcPts val="1142"/>
              </a:spcAft>
            </a:pPr>
            <a:r>
              <a:rPr lang="it-IT" b="1" dirty="0">
                <a:latin typeface="Times New Roman" panose="02020603050405020304" pitchFamily="18" charset="0"/>
                <a:cs typeface="Times New Roman" panose="02020603050405020304" pitchFamily="18" charset="0"/>
              </a:rPr>
              <a:t>VERBALE DI AVVIO ATTIVITA’</a:t>
            </a:r>
          </a:p>
          <a:p>
            <a:pPr lvl="0" algn="just">
              <a:spcAft>
                <a:spcPts val="1142"/>
              </a:spcAft>
            </a:pPr>
            <a:r>
              <a:rPr lang="it-IT" sz="1100" dirty="0">
                <a:latin typeface="Times New Roman" panose="02020603050405020304" pitchFamily="18" charset="0"/>
                <a:cs typeface="Times New Roman" panose="02020603050405020304" pitchFamily="18" charset="0"/>
              </a:rPr>
              <a:t>In seguito all’emissione dell’Ordinativo di Fornitura le parti redigono e sottoscrivono un Verbale di avvio attività contenente un rimando al Piano dettagliato degli interventi. </a:t>
            </a:r>
          </a:p>
          <a:p>
            <a:pPr algn="just">
              <a:lnSpc>
                <a:spcPct val="115000"/>
              </a:lnSpc>
              <a:spcAft>
                <a:spcPts val="1142"/>
              </a:spcAft>
            </a:pPr>
            <a:r>
              <a:rPr lang="it-IT" sz="1100" dirty="0">
                <a:latin typeface="Times New Roman" panose="02020603050405020304" pitchFamily="18" charset="0"/>
                <a:cs typeface="Times New Roman" panose="02020603050405020304" pitchFamily="18" charset="0"/>
              </a:rPr>
              <a:t>Con il Verbale di avvio attività, il cui Modello è allegato al presente Capitolato tecnico, controfirmato da entrambe le parti, il Fornitore prende formalmente in carico i luoghi per l’esecuzione dell’Ordinativo di fornitura.</a:t>
            </a:r>
          </a:p>
          <a:p>
            <a:pPr marL="270510" algn="just">
              <a:lnSpc>
                <a:spcPct val="115000"/>
              </a:lnSpc>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Il Verbale di avvio attività deve prevedere le seguenti sezioni:</a:t>
            </a:r>
          </a:p>
          <a:p>
            <a:pPr marL="270510" algn="just">
              <a:lnSpc>
                <a:spcPct val="115000"/>
              </a:lnSpc>
            </a:pPr>
            <a:r>
              <a:rPr lang="it-IT" sz="1100" b="1" dirty="0">
                <a:effectLst/>
                <a:latin typeface="Times New Roman" panose="02020603050405020304" pitchFamily="18" charset="0"/>
                <a:ea typeface="Calibri" panose="020F0502020204030204" pitchFamily="34" charset="0"/>
                <a:cs typeface="Times New Roman" panose="02020603050405020304" pitchFamily="18" charset="0"/>
              </a:rPr>
              <a:t>1. Elenco servizi;</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15000"/>
              </a:lnSpc>
            </a:pPr>
            <a:r>
              <a:rPr lang="it-IT" sz="1100" b="1" dirty="0">
                <a:effectLst/>
                <a:latin typeface="Times New Roman" panose="02020603050405020304" pitchFamily="18" charset="0"/>
                <a:ea typeface="Calibri" panose="020F0502020204030204" pitchFamily="34" charset="0"/>
                <a:cs typeface="Times New Roman" panose="02020603050405020304" pitchFamily="18" charset="0"/>
              </a:rPr>
              <a:t>2. Attestazione della presa in consegna dei luoghi in cui si svolge il servizio;</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15000"/>
              </a:lnSpc>
            </a:pPr>
            <a:r>
              <a:rPr lang="it-IT" sz="1100" b="1" dirty="0">
                <a:effectLst/>
                <a:latin typeface="Times New Roman" panose="02020603050405020304" pitchFamily="18" charset="0"/>
                <a:ea typeface="Calibri" panose="020F0502020204030204" pitchFamily="34" charset="0"/>
                <a:cs typeface="Times New Roman" panose="02020603050405020304" pitchFamily="18" charset="0"/>
              </a:rPr>
              <a:t>3. Consistenza dei luoghi;</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15000"/>
              </a:lnSpc>
            </a:pPr>
            <a:r>
              <a:rPr lang="it-IT" sz="1100" b="1" dirty="0">
                <a:effectLst/>
                <a:latin typeface="Times New Roman" panose="02020603050405020304" pitchFamily="18" charset="0"/>
                <a:ea typeface="Calibri" panose="020F0502020204030204" pitchFamily="34" charset="0"/>
                <a:cs typeface="Times New Roman" panose="02020603050405020304" pitchFamily="18" charset="0"/>
              </a:rPr>
              <a:t>4. Organizzazione del Fornitore e modalità di interfacciamento;</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270510" algn="just">
              <a:lnSpc>
                <a:spcPct val="115000"/>
              </a:lnSpc>
              <a:spcAft>
                <a:spcPts val="1000"/>
              </a:spcAft>
            </a:pPr>
            <a:r>
              <a:rPr lang="it-IT" sz="1100" b="1" dirty="0">
                <a:effectLst/>
                <a:latin typeface="Times New Roman" panose="02020603050405020304" pitchFamily="18" charset="0"/>
                <a:ea typeface="Calibri" panose="020F0502020204030204" pitchFamily="34" charset="0"/>
                <a:cs typeface="Times New Roman" panose="02020603050405020304" pitchFamily="18" charset="0"/>
              </a:rPr>
              <a:t>5. Subappalto.</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588" algn="just">
              <a:lnSpc>
                <a:spcPct val="115000"/>
              </a:lnSpc>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Si fa presente che per quanto attiene ai servizi previsti nell’Ordinativo di Fornitura la cui erogazione è posticipata rispetto alla sottoscrizione del Verbale, la presa in carico dei relativi luoghi dovrà avvenire attraverso un apposito Verbale di avvio attività “aggiuntivo”, redatto, secondo il modello allegato al presente Capitolato tecnico, contestualmente all’inizio dell’erogazione del servizio medesimo.</a:t>
            </a:r>
          </a:p>
          <a:p>
            <a:pPr indent="1588" algn="just">
              <a:lnSpc>
                <a:spcPct val="115000"/>
              </a:lnSpc>
            </a:pPr>
            <a:r>
              <a:rPr lang="it-IT" sz="1100" b="1" dirty="0">
                <a:effectLst/>
                <a:latin typeface="Times New Roman" panose="02020603050405020304" pitchFamily="18" charset="0"/>
                <a:ea typeface="Calibri" panose="020F0502020204030204" pitchFamily="34" charset="0"/>
                <a:cs typeface="Times New Roman" panose="02020603050405020304" pitchFamily="18" charset="0"/>
              </a:rPr>
              <a:t>Il Verbale di avvio attività dovrà essere redatto in duplice copia e sottoscritto in contradditorio per accettazione dalle parti.</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588" algn="just">
              <a:lnSpc>
                <a:spcPct val="115000"/>
              </a:lnSpc>
              <a:spcAft>
                <a:spcPts val="1000"/>
              </a:spcAft>
            </a:pPr>
            <a:r>
              <a:rPr lang="it-IT" sz="1100" b="1" dirty="0">
                <a:effectLst/>
                <a:latin typeface="Times New Roman" panose="02020603050405020304" pitchFamily="18" charset="0"/>
                <a:ea typeface="Calibri" panose="020F0502020204030204" pitchFamily="34" charset="0"/>
                <a:cs typeface="Times New Roman" panose="02020603050405020304" pitchFamily="18" charset="0"/>
              </a:rPr>
              <a:t>L’erogazione dei servizi decorre dalla data di sottoscrizione del Verbale di avvio attività e ha termine alla data indicata nell’Ordinativo di fornitura.</a:t>
            </a:r>
            <a:endParaRPr lang="it-IT" sz="1100" dirty="0">
              <a:effectLst/>
              <a:latin typeface="Times New Roman" panose="02020603050405020304" pitchFamily="18" charset="0"/>
              <a:ea typeface="Calibri" panose="020F0502020204030204" pitchFamily="34" charset="0"/>
              <a:cs typeface="Times New Roman" panose="02020603050405020304" pitchFamily="18" charset="0"/>
            </a:endParaRPr>
          </a:p>
          <a:p>
            <a:pPr indent="1588" algn="just">
              <a:lnSpc>
                <a:spcPct val="115000"/>
              </a:lnSpc>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In particolare con la firma del Verbale di avvio attività il Fornitore si impegna a: </a:t>
            </a:r>
          </a:p>
          <a:p>
            <a:pPr indent="1588" algn="just">
              <a:lnSpc>
                <a:spcPct val="115000"/>
              </a:lnSpc>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a) attivarsi immediatamente per adempiere agli obblighi di Capitolato ed essere in grado di operare a pieno regime in conformità alle clausole contrattuali; </a:t>
            </a:r>
          </a:p>
          <a:p>
            <a:pPr indent="1588" algn="just">
              <a:lnSpc>
                <a:spcPct val="115000"/>
              </a:lnSpc>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b) fornire le prestazioni oggetto dell’Ordinativo, in base alla calendarizzazione stabilita nel Piano dettagliato degli interventi.</a:t>
            </a:r>
          </a:p>
          <a:p>
            <a:pPr indent="1588" algn="just">
              <a:lnSpc>
                <a:spcPct val="115000"/>
              </a:lnSpc>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1588" algn="just">
              <a:lnSpc>
                <a:spcPct val="115000"/>
              </a:lnSpc>
            </a:pPr>
            <a:r>
              <a:rPr lang="it-IT" sz="1100" b="1" dirty="0">
                <a:effectLst/>
                <a:latin typeface="Times New Roman" panose="02020603050405020304" pitchFamily="18" charset="0"/>
                <a:ea typeface="Calibri" panose="020F0502020204030204" pitchFamily="34" charset="0"/>
                <a:cs typeface="Times New Roman" panose="02020603050405020304" pitchFamily="18" charset="0"/>
              </a:rPr>
              <a:t>N.B.: </a:t>
            </a: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Nel predetto verbale dovranno risultare inoltre le eventuali strutture e/o i mezzi e/o i servizi dell’Amministrazione Contraente, concessi in uso al Fornitore per lo svolgimento delle attività previste (locali, servizi, etc.), il loro stato, nonché la rispondenza alle norme, ed ogni altra circostanza relativa all’esecuzione dell’appalto e definibile al momento. Il Fornitore, controfirmando per accettazione il Verbale di avvio attività, viene costituito custode dei suddetti beni all’uopo indicati nel Verbale stesso e si impegna formalmente a prendersene cura ed a manutenerli in modo tale da garantire il buono stato di conservazione degli stessi.</a:t>
            </a:r>
          </a:p>
          <a:p>
            <a:pPr indent="1588" algn="just">
              <a:lnSpc>
                <a:spcPct val="115000"/>
              </a:lnSpc>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Il Verbale di avvio attività deve essere aggiornato in modo che siano recepite tutte le informazioni di pertinenza relative alla nuova configurazione del servizio da attivare, ovvero deve essere formalizzato che il Fornitore prende formalmente in carico i luoghi per l'esecuzione dei nuovi, o diversi, servizi per la durata residua dell’Ordinativo di Fornitura. </a:t>
            </a:r>
          </a:p>
          <a:p>
            <a:pPr indent="1588" algn="just">
              <a:lnSpc>
                <a:spcPct val="115000"/>
              </a:lnSpc>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Anche per l’aggiornamento del Verbale di avvio attività il Fornitore deve garantire il requisito di rintracciabilità di tutte le variazioni intercorse. </a:t>
            </a:r>
          </a:p>
          <a:p>
            <a:pPr indent="1588" algn="just">
              <a:lnSpc>
                <a:spcPct val="115000"/>
              </a:lnSpc>
              <a:spcAft>
                <a:spcPts val="1000"/>
              </a:spcAft>
            </a:pPr>
            <a:r>
              <a:rPr lang="it-IT" sz="1100" dirty="0">
                <a:effectLst/>
                <a:latin typeface="Times New Roman" panose="02020603050405020304" pitchFamily="18" charset="0"/>
                <a:ea typeface="Calibri" panose="020F0502020204030204" pitchFamily="34" charset="0"/>
                <a:cs typeface="Times New Roman" panose="02020603050405020304" pitchFamily="18" charset="0"/>
              </a:rPr>
              <a:t>Il mancato rispetto da parte del Fornitore degli obblighi di cui al presente articolo comporta l’applicazione della relativa penale.</a:t>
            </a:r>
          </a:p>
        </p:txBody>
      </p:sp>
    </p:spTree>
    <p:extLst>
      <p:ext uri="{BB962C8B-B14F-4D97-AF65-F5344CB8AC3E}">
        <p14:creationId xmlns:p14="http://schemas.microsoft.com/office/powerpoint/2010/main" val="3583587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3A6F9C7A-1262-44FF-8547-36FD8F283C13}"/>
              </a:ext>
            </a:extLst>
          </p:cNvPr>
          <p:cNvSpPr/>
          <p:nvPr/>
        </p:nvSpPr>
        <p:spPr>
          <a:xfrm>
            <a:off x="275492" y="675611"/>
            <a:ext cx="11641015" cy="596830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nSpc>
                <a:spcPct val="115000"/>
              </a:lnSpc>
              <a:spcAft>
                <a:spcPts val="1000"/>
              </a:spcAft>
            </a:pPr>
            <a:r>
              <a:rPr lang="it-IT" b="1" dirty="0">
                <a:latin typeface="Times New Roman" panose="02020603050405020304" pitchFamily="18" charset="0"/>
                <a:cs typeface="Times New Roman" panose="02020603050405020304" pitchFamily="18" charset="0"/>
              </a:rPr>
              <a:t>ORDINE DI ESECUZIONE</a:t>
            </a:r>
            <a:r>
              <a:rPr lang="it-IT" dirty="0">
                <a:latin typeface="Times New Roman" panose="02020603050405020304" pitchFamily="18" charset="0"/>
                <a:cs typeface="Times New Roman" panose="02020603050405020304" pitchFamily="18" charset="0"/>
              </a:rPr>
              <a:t>: </a:t>
            </a:r>
            <a:r>
              <a:rPr lang="it-IT" sz="1400" dirty="0">
                <a:latin typeface="Times New Roman" panose="02020603050405020304" pitchFamily="18" charset="0"/>
                <a:cs typeface="Times New Roman" panose="02020603050405020304" pitchFamily="18" charset="0"/>
              </a:rPr>
              <a:t>tale tipologia di Modello deve essere utilizzata dall’Amministrazione contraente nel caso in cui abbia emesso Ordinativi di Fornitura che prevedano espressamente di subordinare l’esecuzione delle prestazioni ivi dedotte, o alcune di esse, a successive emissioni di Ordini di esecuzione. In tali casi l’Ordinativo di fornitura deve espressamente contenere tale facoltà e l’Aggiudicatario è tenuto ad ottemperare a quanto previsto dalla Amministrazione contraente.</a:t>
            </a:r>
          </a:p>
          <a:p>
            <a:r>
              <a:rPr lang="it-IT" sz="1400" dirty="0">
                <a:latin typeface="Times New Roman" panose="02020603050405020304" pitchFamily="18" charset="0"/>
                <a:cs typeface="Times New Roman" panose="02020603050405020304" pitchFamily="18" charset="0"/>
              </a:rPr>
              <a:t>Mediante questo Modello l’Amministrazione contraente richiede al Fornitore una o più attività previste nell’Ordinativo di fornitura ma la cui data di avvio era stata differita e/o una o più attività straordinarie ossia non programmate nell’Ordinativo di fornitura precedentemente emesso. Rientrano in quest’ultimo caso anche le attività non solo straordinarie ma anche urgenti.</a:t>
            </a:r>
          </a:p>
          <a:p>
            <a:endParaRPr lang="it-IT" dirty="0">
              <a:latin typeface="Times New Roman" panose="02020603050405020304" pitchFamily="18" charset="0"/>
              <a:cs typeface="Times New Roman" panose="02020603050405020304" pitchFamily="18" charset="0"/>
            </a:endParaRPr>
          </a:p>
          <a:p>
            <a:pPr lvl="0" algn="just">
              <a:spcAft>
                <a:spcPts val="1142"/>
              </a:spcAft>
            </a:pPr>
            <a:r>
              <a:rPr lang="it-IT" b="1" dirty="0">
                <a:latin typeface="Times New Roman" panose="02020603050405020304" pitchFamily="18" charset="0"/>
                <a:cs typeface="Times New Roman" panose="02020603050405020304" pitchFamily="18" charset="0"/>
              </a:rPr>
              <a:t>ORDINATIVO DI FORNITURA AGGIUNTIVO</a:t>
            </a:r>
            <a:r>
              <a:rPr lang="it-IT" dirty="0">
                <a:latin typeface="Times New Roman" panose="02020603050405020304" pitchFamily="18" charset="0"/>
                <a:cs typeface="Times New Roman" panose="02020603050405020304" pitchFamily="18" charset="0"/>
              </a:rPr>
              <a:t>: </a:t>
            </a: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tale tipologia di Modello deve essere utilizzata dall’Amministrazione contraente quando, nel corso della durata dei singoli contratti voglia richiedere l’integrazione e/o la modifica di quanto richiesto nell’Ordinativo di Fornitura originario per le seguenti ragioni:</a:t>
            </a:r>
          </a:p>
          <a:p>
            <a:pPr marL="742950" lvl="1" indent="-285750" algn="just">
              <a:lnSpc>
                <a:spcPct val="115000"/>
              </a:lnSpc>
              <a:buFont typeface="DecimaWERg"/>
              <a:buChar char="-"/>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Attivazione di una nuova prestazione;</a:t>
            </a:r>
          </a:p>
          <a:p>
            <a:pPr marL="742950" lvl="1" indent="-285750" algn="just">
              <a:lnSpc>
                <a:spcPct val="115000"/>
              </a:lnSpc>
              <a:buFont typeface="DecimaWERg"/>
              <a:buChar char="-"/>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Modifica delle frequenze e/o delle modalità di erogazione delle prestazioni che comporti una modifica del corrispettivo concordato;</a:t>
            </a:r>
          </a:p>
          <a:p>
            <a:pPr marL="742950" lvl="1" indent="-285750" algn="just">
              <a:lnSpc>
                <a:spcPct val="115000"/>
              </a:lnSpc>
              <a:buFont typeface="DecimaWERg"/>
              <a:buChar char="-"/>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Riduzione o ampliamento delle superfici da gestire;</a:t>
            </a:r>
          </a:p>
          <a:p>
            <a:pPr marL="742950" lvl="1" indent="-285750" algn="just">
              <a:lnSpc>
                <a:spcPct val="115000"/>
              </a:lnSpc>
              <a:buFont typeface="DecimaWERg"/>
              <a:buChar char="-"/>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L’aumento dell’importo forfettario “a consumo” eventualmente stanziato in fase di emissione dell’Ordinativo di fornitura, qualora tale importo sia stato raggiunto e ci sia la necessità di incrementarlo;</a:t>
            </a:r>
          </a:p>
          <a:p>
            <a:pPr marL="742950" lvl="1" indent="-285750" algn="just">
              <a:lnSpc>
                <a:spcPct val="115000"/>
              </a:lnSpc>
              <a:buFont typeface="DecimaWERg"/>
              <a:buChar char="-"/>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Lo stanziamento dell’importo forfettario “a consumo” nel caso in cui l’Amministrazione contraente non abbia stanziato tale importo in fase di emissione dell’Ordinativo di fornitura.</a:t>
            </a:r>
          </a:p>
          <a:p>
            <a:pPr algn="just">
              <a:lnSpc>
                <a:spcPct val="115000"/>
              </a:lnSpc>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L’Ordinativo di Fornitura potrà essere aggiornato/integrato/modificato sia per variazioni inerenti i servizi a canone, che per variazioni inerenti i servizi/attività extra canone tramite Ordinativi Aggiuntivi.</a:t>
            </a:r>
          </a:p>
          <a:p>
            <a:pPr algn="just">
              <a:lnSpc>
                <a:spcPct val="115000"/>
              </a:lnSpc>
              <a:spcAft>
                <a:spcPts val="1000"/>
              </a:spcAft>
            </a:pPr>
            <a:r>
              <a:rPr lang="it-IT" sz="1400" dirty="0">
                <a:effectLst/>
                <a:latin typeface="Times New Roman" panose="02020603050405020304" pitchFamily="18" charset="0"/>
                <a:ea typeface="Calibri" panose="020F0502020204030204" pitchFamily="34" charset="0"/>
                <a:cs typeface="Times New Roman" panose="02020603050405020304" pitchFamily="18" charset="0"/>
              </a:rPr>
              <a:t>La durata degli eventuali Ordinativi Aggiuntivi, in ogni caso, non può essere superiore al termine di scadenza previsto per l’Ordinativo di Fornitura.</a:t>
            </a:r>
          </a:p>
          <a:p>
            <a:pPr lvl="0" algn="just">
              <a:spcAft>
                <a:spcPts val="1142"/>
              </a:spcAft>
            </a:pPr>
            <a:endParaRPr lang="it-IT"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505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1383F08-B3D9-4771-8D4F-11F0A8A04D04}"/>
              </a:ext>
            </a:extLst>
          </p:cNvPr>
          <p:cNvSpPr/>
          <p:nvPr/>
        </p:nvSpPr>
        <p:spPr>
          <a:xfrm>
            <a:off x="478301" y="444033"/>
            <a:ext cx="11408899" cy="489364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endParaRPr lang="it-IT" sz="2800" b="1" dirty="0">
              <a:latin typeface="Times New Roman" panose="02020603050405020304" pitchFamily="18" charset="0"/>
              <a:cs typeface="Times New Roman" panose="02020603050405020304" pitchFamily="18" charset="0"/>
            </a:endParaRPr>
          </a:p>
          <a:p>
            <a:pPr algn="ctr"/>
            <a:r>
              <a:rPr lang="it-IT" sz="1600" b="1" dirty="0">
                <a:latin typeface="Times New Roman" panose="02020603050405020304" pitchFamily="18" charset="0"/>
                <a:cs typeface="Times New Roman" panose="02020603050405020304" pitchFamily="18" charset="0"/>
              </a:rPr>
              <a:t>INFORMAZIONI E CHIARIMENTI</a:t>
            </a:r>
          </a:p>
          <a:p>
            <a:endParaRPr lang="it-IT" sz="1600"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Per ulteriori informazioni e chiarimenti è possibile contattare:  Regione Marche –Settore SUAM – Soggetto Aggregatore. </a:t>
            </a:r>
          </a:p>
          <a:p>
            <a:r>
              <a:rPr lang="it-IT" sz="1600" dirty="0">
                <a:latin typeface="Times New Roman" panose="02020603050405020304" pitchFamily="18" charset="0"/>
                <a:cs typeface="Times New Roman" panose="02020603050405020304" pitchFamily="18" charset="0"/>
              </a:rPr>
              <a:t>La struttura ha sede ad Ancona in Via Palestro, 19 - Cap 60122.</a:t>
            </a:r>
          </a:p>
          <a:p>
            <a:r>
              <a:rPr lang="it-IT" sz="1600" b="1" dirty="0">
                <a:latin typeface="Times New Roman" panose="02020603050405020304" pitchFamily="18" charset="0"/>
                <a:cs typeface="Times New Roman" panose="02020603050405020304" pitchFamily="18" charset="0"/>
              </a:rPr>
              <a:t>Tel: </a:t>
            </a:r>
            <a:r>
              <a:rPr lang="it-IT" sz="1600" dirty="0">
                <a:latin typeface="Times New Roman" panose="02020603050405020304" pitchFamily="18" charset="0"/>
                <a:cs typeface="Times New Roman" panose="02020603050405020304" pitchFamily="18" charset="0"/>
              </a:rPr>
              <a:t>071 8067330</a:t>
            </a:r>
          </a:p>
          <a:p>
            <a:r>
              <a:rPr lang="it-IT" sz="1600" b="1" dirty="0">
                <a:latin typeface="Times New Roman" panose="02020603050405020304" pitchFamily="18" charset="0"/>
                <a:cs typeface="Times New Roman" panose="02020603050405020304" pitchFamily="18" charset="0"/>
              </a:rPr>
              <a:t>E-mail: </a:t>
            </a:r>
            <a:r>
              <a:rPr lang="it-IT" sz="1600" u="sng"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2"/>
              </a:rPr>
              <a:t>settore.suamsoggettoaggregatore@regione.marche.it</a:t>
            </a:r>
            <a:r>
              <a:rPr lang="it-IT" sz="1600"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600" b="1" dirty="0">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Per informazioni di carattere tecnico e per chiarimenti sull’uso della Piattaforma GT SUAM è possibile contattare l’assistenza TASK ai seguenti recapiti:</a:t>
            </a:r>
            <a:endParaRPr lang="it-IT" sz="1600" dirty="0">
              <a:solidFill>
                <a:srgbClr val="FFFF00"/>
              </a:solidFill>
              <a:highlight>
                <a:srgbClr val="FFFF00"/>
              </a:highlight>
              <a:latin typeface="Times New Roman" panose="02020603050405020304" pitchFamily="18" charset="0"/>
              <a:cs typeface="Times New Roman" panose="02020603050405020304" pitchFamily="18" charset="0"/>
            </a:endParaRPr>
          </a:p>
          <a:p>
            <a:r>
              <a:rPr lang="it-IT" sz="1600" dirty="0">
                <a:latin typeface="Times New Roman" panose="02020603050405020304" pitchFamily="18" charset="0"/>
                <a:cs typeface="Times New Roman" panose="02020603050405020304" pitchFamily="18" charset="0"/>
              </a:rPr>
              <a:t>- Tel: 0733 280140</a:t>
            </a:r>
          </a:p>
          <a:p>
            <a:r>
              <a:rPr lang="it-IT" sz="1600" dirty="0">
                <a:latin typeface="Times New Roman" panose="02020603050405020304" pitchFamily="18" charset="0"/>
                <a:cs typeface="Times New Roman" panose="02020603050405020304" pitchFamily="18" charset="0"/>
              </a:rPr>
              <a:t>- Indirizzo mail: </a:t>
            </a:r>
            <a:r>
              <a:rPr lang="it-IT" sz="1600" dirty="0">
                <a:latin typeface="Times New Roman" panose="02020603050405020304" pitchFamily="18" charset="0"/>
                <a:cs typeface="Times New Roman" panose="02020603050405020304" pitchFamily="18" charset="0"/>
                <a:hlinkClick r:id="rId3"/>
              </a:rPr>
              <a:t>assistenza.appalti@sinp.net</a:t>
            </a:r>
            <a:r>
              <a:rPr lang="it-IT" sz="1600" dirty="0">
                <a:latin typeface="Times New Roman" panose="02020603050405020304" pitchFamily="18" charset="0"/>
                <a:cs typeface="Times New Roman" panose="02020603050405020304" pitchFamily="18" charset="0"/>
              </a:rPr>
              <a:t>.</a:t>
            </a:r>
          </a:p>
          <a:p>
            <a:endParaRPr lang="it-IT" dirty="0">
              <a:latin typeface="Times New Roman" panose="02020603050405020304" pitchFamily="18" charset="0"/>
              <a:cs typeface="Times New Roman" panose="02020603050405020304" pitchFamily="18" charset="0"/>
            </a:endParaRPr>
          </a:p>
          <a:p>
            <a:r>
              <a:rPr lang="it-IT" b="1" dirty="0">
                <a:latin typeface="Times New Roman" panose="02020603050405020304" pitchFamily="18" charset="0"/>
                <a:cs typeface="Times New Roman" panose="02020603050405020304" pitchFamily="18" charset="0"/>
              </a:rPr>
              <a:t>N.B.: </a:t>
            </a:r>
            <a:r>
              <a:rPr lang="it-IT" dirty="0">
                <a:latin typeface="Times New Roman" panose="02020603050405020304" pitchFamily="18" charset="0"/>
                <a:cs typeface="Times New Roman" panose="02020603050405020304" pitchFamily="18" charset="0"/>
              </a:rPr>
              <a:t>La presente guida è predisposta al solo fine di facilitare la corretta attivazione dei servizi; pertanto si raccomanda di prendere attenta visione dei documenti di gara.</a:t>
            </a:r>
            <a:endParaRPr lang="it-IT" b="1"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8736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1115568" y="548640"/>
            <a:ext cx="10168128" cy="707404"/>
          </a:xfrm>
        </p:spPr>
        <p:txBody>
          <a:bodyPr>
            <a:normAutofit/>
          </a:bodyPr>
          <a:lstStyle/>
          <a:p>
            <a:pPr algn="ctr" defTabSz="896938"/>
            <a:r>
              <a:rPr lang="it-IT" sz="2000" b="1" dirty="0">
                <a:latin typeface="Times New Roman" panose="02020603050405020304" pitchFamily="18" charset="0"/>
                <a:cs typeface="Times New Roman" panose="02020603050405020304" pitchFamily="18" charset="0"/>
              </a:rPr>
              <a:t>PREMESSA</a:t>
            </a: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235974" y="1587640"/>
            <a:ext cx="11680723" cy="5108128"/>
          </a:xfrm>
        </p:spPr>
        <p:txBody>
          <a:bodyPr>
            <a:noAutofit/>
          </a:bodyPr>
          <a:lstStyle/>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Convenzione per </a:t>
            </a:r>
            <a:r>
              <a:rPr lang="it-IT" sz="1600" dirty="0">
                <a:latin typeface="Times New Roman" panose="02020603050405020304" pitchFamily="18" charset="0"/>
                <a:cs typeface="Times New Roman" panose="02020603050405020304" pitchFamily="18" charset="0"/>
              </a:rPr>
              <a:t>l’affidamento del Servizio di global service del patrimonio stradale e del verde pubblico della Regione Marche, suddivisa in quattro lotti, </a:t>
            </a:r>
            <a:r>
              <a:rPr lang="it-IT" sz="1600" dirty="0">
                <a:solidFill>
                  <a:srgbClr val="1C1C1C"/>
                </a:solidFill>
                <a:latin typeface="Times New Roman" panose="02020603050405020304" pitchFamily="18" charset="0"/>
                <a:cs typeface="Times New Roman" panose="02020603050405020304" pitchFamily="18" charset="0"/>
              </a:rPr>
              <a:t>è stata stipulata dal Settore SUAM – Soggetto Aggregatore, in qualità di Soggetto aggregatore, ai sensi dell’articolo 26 della Legge n. 488 del 1999.</a:t>
            </a:r>
          </a:p>
          <a:p>
            <a:pPr marL="0" lvl="0" indent="0" algn="just">
              <a:lnSpc>
                <a:spcPct val="100000"/>
              </a:lnSpc>
              <a:spcBef>
                <a:spcPts val="0"/>
              </a:spcBef>
              <a:buNone/>
            </a:pPr>
            <a:r>
              <a:rPr lang="it-IT" sz="1600" dirty="0">
                <a:solidFill>
                  <a:srgbClr val="1C1C1C"/>
                </a:solidFill>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buNone/>
            </a:pPr>
            <a:endParaRPr lang="it-IT" sz="1600" dirty="0">
              <a:solidFill>
                <a:srgbClr val="1C1C1C"/>
              </a:solidFill>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La durata della Convenzione è pari a </a:t>
            </a:r>
            <a:r>
              <a:rPr lang="it-IT" sz="1600" b="1" dirty="0">
                <a:solidFill>
                  <a:srgbClr val="1C1C1C"/>
                </a:solidFill>
                <a:latin typeface="Times New Roman" panose="02020603050405020304" pitchFamily="18" charset="0"/>
                <a:cs typeface="Times New Roman" panose="02020603050405020304" pitchFamily="18" charset="0"/>
              </a:rPr>
              <a:t>36 mesi </a:t>
            </a:r>
            <a:r>
              <a:rPr lang="it-IT" sz="1600" dirty="0">
                <a:solidFill>
                  <a:srgbClr val="1C1C1C"/>
                </a:solidFill>
                <a:latin typeface="Times New Roman" panose="02020603050405020304" pitchFamily="18" charset="0"/>
                <a:cs typeface="Times New Roman" panose="02020603050405020304" pitchFamily="18" charset="0"/>
              </a:rPr>
              <a:t>decorrenti dalla  data di stipula della stessa. </a:t>
            </a:r>
            <a:endParaRPr lang="it-IT" sz="1600" dirty="0">
              <a:latin typeface="Times New Roman" panose="02020603050405020304" pitchFamily="18" charset="0"/>
              <a:cs typeface="Times New Roman" panose="02020603050405020304" pitchFamily="18" charset="0"/>
            </a:endParaRP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All’interno del periodo di validità della Convenzione, le Amministrazioni contraenti facenti parte del territorio della Regione Marche potranno emettere Ordinativi di Fornitura per importi complessivi pari al massimale contrattuale.</a:t>
            </a:r>
          </a:p>
          <a:p>
            <a:pPr mar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L’Ordinativo minimo che l’Amministrazione contraente può emettere è di euro 40.000,tuttavia il Fornitore ha la facoltà di accettare Ordinativi di importo inferiore. Gli Ordinativi di fornitura hanno durata </a:t>
            </a:r>
            <a:r>
              <a:rPr lang="it-IT" sz="1600" b="1" dirty="0">
                <a:solidFill>
                  <a:srgbClr val="1C1C1C"/>
                </a:solidFill>
                <a:latin typeface="Times New Roman" panose="02020603050405020304" pitchFamily="18" charset="0"/>
                <a:cs typeface="Times New Roman" panose="02020603050405020304" pitchFamily="18" charset="0"/>
              </a:rPr>
              <a:t>minima di 24 mesi e massima di 48 mesi</a:t>
            </a:r>
            <a:r>
              <a:rPr lang="it-IT" sz="1600" dirty="0">
                <a:solidFill>
                  <a:srgbClr val="1C1C1C"/>
                </a:solidFill>
                <a:latin typeface="Times New Roman" panose="02020603050405020304" pitchFamily="18" charset="0"/>
                <a:cs typeface="Times New Roman" panose="02020603050405020304" pitchFamily="18" charset="0"/>
              </a:rPr>
              <a:t> decorrenti dalla data di avvio delle attività.</a:t>
            </a:r>
          </a:p>
          <a:p>
            <a:pPr marL="0" lvl="0" indent="0" algn="just">
              <a:lnSpc>
                <a:spcPct val="100000"/>
              </a:lnSpc>
              <a:spcBef>
                <a:spcPts val="0"/>
              </a:spcBef>
              <a:spcAft>
                <a:spcPts val="1142"/>
              </a:spcAft>
              <a:buNone/>
            </a:pPr>
            <a:r>
              <a:rPr lang="it-IT" sz="1600" dirty="0">
                <a:solidFill>
                  <a:srgbClr val="1C1C1C"/>
                </a:solidFill>
                <a:latin typeface="Times New Roman" panose="02020603050405020304" pitchFamily="18" charset="0"/>
                <a:cs typeface="Times New Roman" panose="02020603050405020304" pitchFamily="18" charset="0"/>
              </a:rPr>
              <a:t>Qualora l’Ordinativo sia stato emesso in prossimità della scadenza della Convenzione, anche eventualmente prorogata, e l’importo massimo spendibile previsto per il Lotto di riferimento non risulti sufficiente a coprire la durata biennale, l’Ordinativo potrà avere una durata inferiore ai 24 mesi.</a:t>
            </a:r>
            <a:r>
              <a:rPr lang="it-IT" sz="1800" b="0" i="0" u="none" strike="noStrike" baseline="0" dirty="0">
                <a:solidFill>
                  <a:srgbClr val="000000"/>
                </a:solidFill>
                <a:latin typeface="Arial" panose="020B0604020202020204" pitchFamily="34" charset="0"/>
              </a:rPr>
              <a:t> </a:t>
            </a:r>
          </a:p>
          <a:p>
            <a:pPr marL="0" lvl="0" indent="0" algn="just">
              <a:lnSpc>
                <a:spcPct val="100000"/>
              </a:lnSpc>
              <a:spcBef>
                <a:spcPts val="0"/>
              </a:spcBef>
              <a:spcAft>
                <a:spcPts val="1142"/>
              </a:spcAft>
              <a:buNone/>
            </a:pPr>
            <a:endParaRPr lang="it-IT" sz="16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1115568" y="747422"/>
            <a:ext cx="10168128" cy="628153"/>
          </a:xfrm>
        </p:spPr>
        <p:txBody>
          <a:bodyPr>
            <a:normAutofit fontScale="90000"/>
          </a:bodyPr>
          <a:lstStyle/>
          <a:p>
            <a:pPr lvl="0" algn="ctr">
              <a:lnSpc>
                <a:spcPct val="110000"/>
              </a:lnSpc>
              <a:spcBef>
                <a:spcPts val="1000"/>
              </a:spcBef>
            </a:pPr>
            <a:br>
              <a:rPr lang="it-IT" sz="2000" b="1" dirty="0">
                <a:solidFill>
                  <a:srgbClr val="000000"/>
                </a:solidFill>
                <a:latin typeface="Times New Roman" panose="02020603050405020304" pitchFamily="18" charset="0"/>
                <a:ea typeface="+mn-ea"/>
                <a:cs typeface="Times New Roman" panose="02020603050405020304" pitchFamily="18" charset="0"/>
              </a:rPr>
            </a:br>
            <a:r>
              <a:rPr lang="it-IT" sz="2200" b="1" dirty="0">
                <a:solidFill>
                  <a:srgbClr val="000000"/>
                </a:solidFill>
                <a:latin typeface="Times New Roman" panose="02020603050405020304" pitchFamily="18" charset="0"/>
                <a:ea typeface="+mn-ea"/>
                <a:cs typeface="Times New Roman" panose="02020603050405020304" pitchFamily="18" charset="0"/>
              </a:rPr>
              <a:t>LOTTI E FORNITORI</a:t>
            </a:r>
            <a:br>
              <a:rPr lang="it-IT" sz="1800" b="1" dirty="0">
                <a:solidFill>
                  <a:srgbClr val="000000"/>
                </a:solidFill>
                <a:latin typeface="Times New Roman" panose="02020603050405020304" pitchFamily="18" charset="0"/>
                <a:ea typeface="+mn-ea"/>
                <a:cs typeface="Times New Roman" panose="02020603050405020304" pitchFamily="18" charset="0"/>
              </a:rPr>
            </a:br>
            <a:endParaRPr lang="it-IT" sz="1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53916" y="2250832"/>
            <a:ext cx="11139854" cy="3776258"/>
          </a:xfrm>
        </p:spPr>
        <p:txBody>
          <a:bodyPr>
            <a:noAutofit/>
          </a:bodyPr>
          <a:lstStyle/>
          <a:p>
            <a:pPr algn="just"/>
            <a:endParaRPr lang="it-IT" sz="1400" b="1" dirty="0">
              <a:solidFill>
                <a:srgbClr val="444444"/>
              </a:solidFill>
              <a:latin typeface="Times New Roman" panose="02020603050405020304" pitchFamily="18" charset="0"/>
              <a:cs typeface="Times New Roman" panose="02020603050405020304" pitchFamily="18" charset="0"/>
            </a:endParaRPr>
          </a:p>
          <a:p>
            <a:pPr marL="342900" lvl="0" indent="-342900" algn="just">
              <a:lnSpc>
                <a:spcPct val="107000"/>
              </a:lnSpc>
              <a:buSzPts val="1100"/>
              <a:buFont typeface="Wingdings" panose="05000000000000000000" pitchFamily="2" charset="2"/>
              <a:buChar char=""/>
            </a:pPr>
            <a:r>
              <a:rPr lang="it-IT" sz="1600" b="1" u="sng" dirty="0">
                <a:effectLst/>
                <a:latin typeface="Times New Roman" panose="02020603050405020304" pitchFamily="18" charset="0"/>
                <a:ea typeface="Calibri" panose="020F0502020204030204" pitchFamily="34" charset="0"/>
                <a:cs typeface="Times New Roman" panose="02020603050405020304" pitchFamily="18" charset="0"/>
              </a:rPr>
              <a:t>Lotto 1</a:t>
            </a: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CIG 8579868B0C Servizio di manutenzione e gestione delle strade e del verde pubblico per le Amministrazioni del territorio della Provincia di Ancona;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100"/>
              <a:buFont typeface="Wingdings" panose="05000000000000000000" pitchFamily="2" charset="2"/>
              <a:buChar char=""/>
            </a:pPr>
            <a:r>
              <a:rPr lang="it-IT" sz="1600" b="1" u="sng" dirty="0">
                <a:effectLst/>
                <a:latin typeface="Times New Roman" panose="02020603050405020304" pitchFamily="18" charset="0"/>
                <a:ea typeface="Calibri" panose="020F0502020204030204" pitchFamily="34" charset="0"/>
                <a:cs typeface="Times New Roman" panose="02020603050405020304" pitchFamily="18" charset="0"/>
              </a:rPr>
              <a:t>Lotto 2</a:t>
            </a: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CIG 8579870CB2 Servizio di manutenzione e gestione delle strade e del verde pubblico per le Amministrazioni del territorio della Provincia di Macerata;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100"/>
              <a:buFont typeface="Wingdings" panose="05000000000000000000" pitchFamily="2" charset="2"/>
              <a:buChar char=""/>
            </a:pPr>
            <a:r>
              <a:rPr lang="it-IT" sz="1600" b="1" u="sng" dirty="0">
                <a:effectLst/>
                <a:latin typeface="Times New Roman" panose="02020603050405020304" pitchFamily="18" charset="0"/>
                <a:ea typeface="Calibri" panose="020F0502020204030204" pitchFamily="34" charset="0"/>
                <a:cs typeface="Times New Roman" panose="02020603050405020304" pitchFamily="18" charset="0"/>
              </a:rPr>
              <a:t>Lotto 3</a:t>
            </a: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CIG 8579872E58 Servizio di manutenzione e gestione delle strade e del verde pubblico per le Amministrazioni del territorio della Provincia di Pesaro - Urbino;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100"/>
              <a:buFont typeface="Wingdings" panose="05000000000000000000" pitchFamily="2" charset="2"/>
              <a:buChar char=""/>
            </a:pPr>
            <a:r>
              <a:rPr lang="it-IT" sz="1600" b="1" u="sng" dirty="0">
                <a:effectLst/>
                <a:latin typeface="Times New Roman" panose="02020603050405020304" pitchFamily="18" charset="0"/>
                <a:ea typeface="Calibri" panose="020F0502020204030204" pitchFamily="34" charset="0"/>
                <a:cs typeface="Times New Roman" panose="02020603050405020304" pitchFamily="18" charset="0"/>
              </a:rPr>
              <a:t>Lotto 4</a:t>
            </a:r>
            <a:r>
              <a:rPr lang="it-IT" sz="1600" b="1"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1600" dirty="0">
                <a:effectLst/>
                <a:latin typeface="Times New Roman" panose="02020603050405020304" pitchFamily="18" charset="0"/>
                <a:ea typeface="Calibri" panose="020F0502020204030204" pitchFamily="34" charset="0"/>
                <a:cs typeface="Times New Roman" panose="02020603050405020304" pitchFamily="18" charset="0"/>
              </a:rPr>
              <a:t> CIG 8579874003 Servizio di manutenzione e gestione delle strade e del verde pubblico per le Amministrazioni del territorio delle Provincie di Ascoli Piceno e Fermo.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it-IT" sz="1600" b="1" dirty="0">
                <a:latin typeface="Times New Roman" panose="02020603050405020304" pitchFamily="18" charset="0"/>
                <a:cs typeface="Times New Roman" panose="02020603050405020304" pitchFamily="18" charset="0"/>
              </a:rPr>
              <a:t>N.B.: </a:t>
            </a:r>
            <a:r>
              <a:rPr lang="it-IT" sz="1600" dirty="0">
                <a:latin typeface="Times New Roman" panose="02020603050405020304" pitchFamily="18" charset="0"/>
                <a:cs typeface="Times New Roman" panose="02020603050405020304" pitchFamily="18" charset="0"/>
              </a:rPr>
              <a:t>I contatti dei Fornitori sono presenti nell’Allegato «CONTATTI FORNITORI».</a:t>
            </a:r>
          </a:p>
        </p:txBody>
      </p:sp>
    </p:spTree>
    <p:extLst>
      <p:ext uri="{BB962C8B-B14F-4D97-AF65-F5344CB8AC3E}">
        <p14:creationId xmlns:p14="http://schemas.microsoft.com/office/powerpoint/2010/main" val="310185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516835" y="206734"/>
            <a:ext cx="11593002" cy="4721882"/>
          </a:xfrm>
        </p:spPr>
        <p:txBody>
          <a:bodyPr>
            <a:normAutofit/>
          </a:bodyPr>
          <a:lstStyle/>
          <a:p>
            <a:pPr lvl="0" algn="ctr">
              <a:lnSpc>
                <a:spcPct val="110000"/>
              </a:lnSpc>
              <a:spcBef>
                <a:spcPts val="1000"/>
              </a:spcBef>
            </a:pPr>
            <a:br>
              <a:rPr lang="it-IT" sz="2000" b="1" dirty="0">
                <a:solidFill>
                  <a:srgbClr val="000000"/>
                </a:solidFill>
                <a:latin typeface="Times New Roman" panose="02020603050405020304" pitchFamily="18" charset="0"/>
                <a:ea typeface="+mn-ea"/>
                <a:cs typeface="Times New Roman" panose="02020603050405020304" pitchFamily="18" charset="0"/>
              </a:rPr>
            </a:br>
            <a:endParaRPr lang="it-IT" sz="27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4294967295"/>
          </p:nvPr>
        </p:nvSpPr>
        <p:spPr>
          <a:xfrm>
            <a:off x="135172" y="302150"/>
            <a:ext cx="11831541" cy="6349116"/>
          </a:xfrm>
          <a:ln>
            <a:solidFill>
              <a:schemeClr val="accent1">
                <a:lumMod val="60000"/>
                <a:lumOff val="40000"/>
              </a:schemeClr>
            </a:solidFill>
          </a:ln>
          <a:effectLst/>
        </p:spPr>
        <p:txBody>
          <a:bodyPr vert="horz" numCol="1">
            <a:noAutofit/>
          </a:bodyPr>
          <a:lstStyle/>
          <a:p>
            <a:pPr marL="0" indent="0" algn="just">
              <a:buNone/>
            </a:pPr>
            <a:endParaRPr lang="it-IT" sz="1400" dirty="0"/>
          </a:p>
          <a:p>
            <a:pPr marL="0" indent="0" algn="ctr">
              <a:buNone/>
            </a:pPr>
            <a:r>
              <a:rPr lang="it-IT" sz="2000" b="1" dirty="0">
                <a:latin typeface="Times New Roman" panose="02020603050405020304" pitchFamily="18" charset="0"/>
                <a:cs typeface="Times New Roman" panose="02020603050405020304" pitchFamily="18" charset="0"/>
              </a:rPr>
              <a:t>OGGETTO DELLA CONVENZIONE</a:t>
            </a:r>
            <a:endParaRPr lang="it-IT" sz="2000" dirty="0"/>
          </a:p>
          <a:p>
            <a:pPr marL="0" indent="0" algn="just">
              <a:buNone/>
            </a:pPr>
            <a:r>
              <a:rPr lang="it-IT" sz="1400" dirty="0">
                <a:latin typeface="Times New Roman" panose="02020603050405020304" pitchFamily="18" charset="0"/>
                <a:cs typeface="Times New Roman" panose="02020603050405020304" pitchFamily="18" charset="0"/>
              </a:rPr>
              <a:t>L’appalto, i cui requisiti tecnici devono rispondere a quanto prescritto nel Capitolato Tecnico, ha per oggetto l’affidamento del </a:t>
            </a:r>
            <a:r>
              <a:rPr lang="it-IT" sz="1400" b="1" dirty="0">
                <a:latin typeface="Times New Roman" panose="02020603050405020304" pitchFamily="18" charset="0"/>
                <a:cs typeface="Times New Roman" panose="02020603050405020304" pitchFamily="18" charset="0"/>
              </a:rPr>
              <a:t>servizio di global service del patrimonio stradale e del verde pubblico della Regione Marche</a:t>
            </a:r>
            <a:r>
              <a:rPr lang="it-IT" sz="1400" dirty="0">
                <a:latin typeface="Times New Roman" panose="02020603050405020304" pitchFamily="18" charset="0"/>
                <a:cs typeface="Times New Roman" panose="02020603050405020304" pitchFamily="18" charset="0"/>
              </a:rPr>
              <a:t>, comprende l’esecuzione dei servizi di seguito ricapitolati: </a:t>
            </a:r>
          </a:p>
          <a:p>
            <a:pPr marL="0" indent="0" algn="just">
              <a:buNone/>
            </a:pPr>
            <a:r>
              <a:rPr lang="it-IT" sz="1400" b="1" dirty="0">
                <a:latin typeface="Times New Roman" panose="02020603050405020304" pitchFamily="18" charset="0"/>
                <a:cs typeface="Times New Roman" panose="02020603050405020304" pitchFamily="18" charset="0"/>
              </a:rPr>
              <a:t>SERVIZI OPERATIVI: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1) Servizio di manutenzione e gestione delle aree a verde lungo strade, piste ciclabili, aree di sosta, altre aree pertinenziali e del verde pubblico;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2) Servizio di manutenzione dell’infrastruttura stradale e della segnaletica stradale e descrittiva;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3) Servizio di Sgombero neve e Antighiaccio;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4) Concessione del servizio pronto intervento per il ripristino della sicurezza stradale e della viabilità (cd. Servizio post incidente);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5) Servizio di derattizzazione e disinfestazione. </a:t>
            </a:r>
          </a:p>
          <a:p>
            <a:pPr marL="0" indent="0" algn="just">
              <a:buNone/>
            </a:pPr>
            <a:r>
              <a:rPr lang="it-IT" sz="1400" b="1" dirty="0">
                <a:latin typeface="Times New Roman" panose="02020603050405020304" pitchFamily="18" charset="0"/>
                <a:cs typeface="Times New Roman" panose="02020603050405020304" pitchFamily="18" charset="0"/>
              </a:rPr>
              <a:t>SERVIZI DI GOVERNO: </a:t>
            </a:r>
          </a:p>
          <a:p>
            <a:pPr marL="0" indent="0" algn="just">
              <a:lnSpc>
                <a:spcPct val="100000"/>
              </a:lnSpc>
              <a:spcBef>
                <a:spcPts val="0"/>
              </a:spcBef>
              <a:buNone/>
            </a:pPr>
            <a:r>
              <a:rPr lang="it-IT" sz="1400" dirty="0">
                <a:latin typeface="Times New Roman" panose="02020603050405020304" pitchFamily="18" charset="0"/>
                <a:cs typeface="Times New Roman" panose="02020603050405020304" pitchFamily="18" charset="0"/>
              </a:rPr>
              <a:t>Costituiscono oggetto dell’affidamento, oltre ai Servizi operativi, i </a:t>
            </a:r>
            <a:r>
              <a:rPr lang="it-IT" sz="1400" b="1" u="sng" dirty="0">
                <a:latin typeface="Times New Roman" panose="02020603050405020304" pitchFamily="18" charset="0"/>
                <a:cs typeface="Times New Roman" panose="02020603050405020304" pitchFamily="18" charset="0"/>
              </a:rPr>
              <a:t>Servizi di governo i quali si configurano come accessori </a:t>
            </a:r>
            <a:r>
              <a:rPr lang="it-IT" sz="1400" dirty="0">
                <a:latin typeface="Times New Roman" panose="02020603050405020304" pitchFamily="18" charset="0"/>
                <a:cs typeface="Times New Roman" panose="02020603050405020304" pitchFamily="18" charset="0"/>
              </a:rPr>
              <a:t>al “Servizio di manutenzione dell’infrastruttura stradale e della segnaletica stradale e descrittiva” e </a:t>
            </a:r>
            <a:r>
              <a:rPr lang="it-IT" sz="1400" b="1" u="sng" dirty="0">
                <a:latin typeface="Times New Roman" panose="02020603050405020304" pitchFamily="18" charset="0"/>
                <a:cs typeface="Times New Roman" panose="02020603050405020304" pitchFamily="18" charset="0"/>
              </a:rPr>
              <a:t>non sono dunque richiedibili dall’Amministrazione contraente separatamente </a:t>
            </a:r>
            <a:r>
              <a:rPr lang="it-IT" sz="1400" dirty="0">
                <a:latin typeface="Times New Roman" panose="02020603050405020304" pitchFamily="18" charset="0"/>
                <a:cs typeface="Times New Roman" panose="02020603050405020304" pitchFamily="18" charset="0"/>
              </a:rPr>
              <a:t>a quest’ultimo.</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I Servizi di Governo sono: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1) Monitoraggio del patrimonio stradale;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2) Gestione tecnico amministrativa degli interventi nel sottosuolo eseguiti da terzi;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3) Servizio di aggiornamento degli archivi di gestione attraverso il sistema informativo;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4) Servizio di Call Center per la gestione delle strade;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5) Aggiornamento del censimento anagrafico e rilievo del patrimonio;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6) Servizio di gestione delle informazioni: sopralluoghi, preventivi, rapporti tecnici a seguito di sinistri e report periodici. </a:t>
            </a:r>
          </a:p>
          <a:p>
            <a:pPr marL="0" indent="0">
              <a:lnSpc>
                <a:spcPct val="100000"/>
              </a:lnSpc>
              <a:spcBef>
                <a:spcPts val="0"/>
              </a:spcBef>
              <a:buNone/>
            </a:pPr>
            <a:endParaRPr lang="it-IT" sz="14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it-IT" sz="1400" dirty="0">
                <a:latin typeface="Times New Roman" panose="02020603050405020304" pitchFamily="18" charset="0"/>
                <a:cs typeface="Times New Roman" panose="02020603050405020304" pitchFamily="18" charset="0"/>
              </a:rPr>
              <a:t>L’insieme delle attività che potranno essere erogate in favore delle Amministrazioni contraenti si dividono in: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Attività ordinarie, ovvero quelle attività programmabili ed eseguibili con una determinata periodicità e frequenza; </a:t>
            </a:r>
          </a:p>
          <a:p>
            <a:pPr>
              <a:lnSpc>
                <a:spcPct val="100000"/>
              </a:lnSpc>
              <a:spcBef>
                <a:spcPts val="0"/>
              </a:spcBef>
            </a:pPr>
            <a:r>
              <a:rPr lang="it-IT" sz="1400" dirty="0">
                <a:latin typeface="Times New Roman" panose="02020603050405020304" pitchFamily="18" charset="0"/>
                <a:cs typeface="Times New Roman" panose="02020603050405020304" pitchFamily="18" charset="0"/>
              </a:rPr>
              <a:t>Attività straordinarie, ovvero quelle attività non programmabili, erogate su richiesta, o comunque per opportunità/necessità legate al verificarsi di un particolare evento. </a:t>
            </a:r>
          </a:p>
          <a:p>
            <a:pPr>
              <a:lnSpc>
                <a:spcPct val="100000"/>
              </a:lnSpc>
              <a:spcBef>
                <a:spcPts val="0"/>
              </a:spcBef>
            </a:pPr>
            <a:endParaRPr lang="it-IT" sz="1400" dirty="0">
              <a:latin typeface="Times New Roman" panose="02020603050405020304" pitchFamily="18" charset="0"/>
              <a:cs typeface="Times New Roman" panose="02020603050405020304" pitchFamily="18" charset="0"/>
            </a:endParaRPr>
          </a:p>
          <a:p>
            <a:pPr marL="0" indent="0" algn="just">
              <a:buNone/>
            </a:pPr>
            <a:endParaRPr lang="it-I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0230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516835" y="206734"/>
            <a:ext cx="11593002" cy="4721882"/>
          </a:xfrm>
        </p:spPr>
        <p:txBody>
          <a:bodyPr>
            <a:normAutofit/>
          </a:bodyPr>
          <a:lstStyle/>
          <a:p>
            <a:pPr lvl="0" algn="ctr">
              <a:lnSpc>
                <a:spcPct val="110000"/>
              </a:lnSpc>
              <a:spcBef>
                <a:spcPts val="1000"/>
              </a:spcBef>
            </a:pPr>
            <a:br>
              <a:rPr lang="it-IT" sz="2000" b="1" dirty="0">
                <a:solidFill>
                  <a:srgbClr val="000000"/>
                </a:solidFill>
                <a:latin typeface="Times New Roman" panose="02020603050405020304" pitchFamily="18" charset="0"/>
                <a:ea typeface="+mn-ea"/>
                <a:cs typeface="Times New Roman" panose="02020603050405020304" pitchFamily="18" charset="0"/>
              </a:rPr>
            </a:br>
            <a:endParaRPr lang="it-IT" sz="27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4294967295"/>
          </p:nvPr>
        </p:nvSpPr>
        <p:spPr>
          <a:xfrm>
            <a:off x="180229" y="351844"/>
            <a:ext cx="11831541" cy="6299421"/>
          </a:xfrm>
          <a:ln>
            <a:solidFill>
              <a:schemeClr val="accent1">
                <a:lumMod val="60000"/>
                <a:lumOff val="40000"/>
              </a:schemeClr>
            </a:solidFill>
          </a:ln>
        </p:spPr>
        <p:txBody>
          <a:bodyPr>
            <a:noAutofit/>
          </a:bodyPr>
          <a:lstStyle/>
          <a:p>
            <a:pPr marL="0" indent="0" algn="ctr">
              <a:buNone/>
            </a:pPr>
            <a:r>
              <a:rPr lang="it-IT" sz="1400" b="1" dirty="0">
                <a:latin typeface="Times New Roman" panose="02020603050405020304" pitchFamily="18" charset="0"/>
                <a:cs typeface="Times New Roman" panose="02020603050405020304" pitchFamily="18" charset="0"/>
              </a:rPr>
              <a:t>CONDIZIONI MINIME PER L’ADESIONE ALLA CONVENZIONE </a:t>
            </a:r>
          </a:p>
          <a:p>
            <a:pPr marL="0" indent="0" algn="just">
              <a:lnSpc>
                <a:spcPct val="100000"/>
              </a:lnSpc>
              <a:buNone/>
            </a:pPr>
            <a:r>
              <a:rPr lang="it-IT" sz="1400" dirty="0">
                <a:latin typeface="Times New Roman" panose="02020603050405020304" pitchFamily="18" charset="0"/>
                <a:cs typeface="Times New Roman" panose="02020603050405020304" pitchFamily="18" charset="0"/>
              </a:rPr>
              <a:t>Le A</a:t>
            </a:r>
            <a:r>
              <a:rPr lang="it-IT" sz="1400" b="0" i="0" u="none" strike="noStrike" baseline="0" dirty="0">
                <a:solidFill>
                  <a:srgbClr val="000000"/>
                </a:solidFill>
                <a:latin typeface="Times New Roman" panose="02020603050405020304" pitchFamily="18" charset="0"/>
              </a:rPr>
              <a:t>mministrazioni interessate ad aderire alla Convenzione sono obbligate ad ordinare un </a:t>
            </a:r>
            <a:r>
              <a:rPr lang="it-IT" sz="1400" b="1" i="0" u="none" strike="noStrike" baseline="0" dirty="0">
                <a:solidFill>
                  <a:srgbClr val="000000"/>
                </a:solidFill>
                <a:latin typeface="Times New Roman" panose="02020603050405020304" pitchFamily="18" charset="0"/>
              </a:rPr>
              <a:t>quantitativo minimo di servizi </a:t>
            </a:r>
            <a:r>
              <a:rPr lang="it-IT" sz="1400" b="0" i="0" u="none" strike="noStrike" baseline="0" dirty="0">
                <a:solidFill>
                  <a:srgbClr val="000000"/>
                </a:solidFill>
                <a:latin typeface="Times New Roman" panose="02020603050405020304" pitchFamily="18" charset="0"/>
              </a:rPr>
              <a:t>pari ad almeno uno dei seguenti servizi (o entrambi i servizi nel caso in cui siano interessate): </a:t>
            </a:r>
          </a:p>
          <a:p>
            <a:pPr algn="just">
              <a:lnSpc>
                <a:spcPct val="100000"/>
              </a:lnSpc>
              <a:spcBef>
                <a:spcPts val="0"/>
              </a:spcBef>
            </a:pPr>
            <a:r>
              <a:rPr lang="it-IT" sz="1400" b="0" i="0" u="none" strike="noStrike" baseline="0" dirty="0">
                <a:solidFill>
                  <a:srgbClr val="000000"/>
                </a:solidFill>
                <a:latin typeface="Times New Roman" panose="02020603050405020304" pitchFamily="18" charset="0"/>
              </a:rPr>
              <a:t>1) “Servizio di manutenzione dell’infrastruttura stradale e della segnaletica stradale e descrittiva” e “Servizi di governo”, di cui alle </a:t>
            </a:r>
            <a:r>
              <a:rPr lang="it-IT" sz="1400" b="1" i="0" u="none" strike="noStrike" baseline="0" dirty="0">
                <a:solidFill>
                  <a:srgbClr val="000000"/>
                </a:solidFill>
                <a:latin typeface="Times New Roman" panose="02020603050405020304" pitchFamily="18" charset="0"/>
              </a:rPr>
              <a:t>Sezioni II </a:t>
            </a:r>
            <a:r>
              <a:rPr lang="it-IT" sz="1400" b="1" i="0" u="none" strike="noStrike" baseline="0">
                <a:solidFill>
                  <a:srgbClr val="000000"/>
                </a:solidFill>
                <a:latin typeface="Times New Roman" panose="02020603050405020304" pitchFamily="18" charset="0"/>
              </a:rPr>
              <a:t>e III </a:t>
            </a:r>
            <a:r>
              <a:rPr lang="it-IT" sz="1400" b="0" i="0" u="none" strike="noStrike" baseline="0" dirty="0">
                <a:solidFill>
                  <a:srgbClr val="000000"/>
                </a:solidFill>
                <a:latin typeface="Times New Roman" panose="02020603050405020304" pitchFamily="18" charset="0"/>
              </a:rPr>
              <a:t>del Capitolato tecnico; </a:t>
            </a:r>
          </a:p>
          <a:p>
            <a:pPr algn="just">
              <a:lnSpc>
                <a:spcPct val="100000"/>
              </a:lnSpc>
              <a:spcBef>
                <a:spcPts val="0"/>
              </a:spcBef>
            </a:pPr>
            <a:r>
              <a:rPr lang="it-IT" sz="1400" b="0" i="0" u="none" strike="noStrike" baseline="0" dirty="0">
                <a:solidFill>
                  <a:srgbClr val="000000"/>
                </a:solidFill>
                <a:latin typeface="Times New Roman" panose="02020603050405020304" pitchFamily="18" charset="0"/>
              </a:rPr>
              <a:t>2) “Servizio di manutenzione e gestione delle aree a verde lungo strade, piste ciclabili, aree di sosta, altre aree pertinenziali e del verde pubblico”, di cui alla </a:t>
            </a:r>
            <a:r>
              <a:rPr lang="it-IT" sz="1400" b="1" i="0" u="none" strike="noStrike" baseline="0" dirty="0">
                <a:solidFill>
                  <a:srgbClr val="000000"/>
                </a:solidFill>
                <a:latin typeface="Times New Roman" panose="02020603050405020304" pitchFamily="18" charset="0"/>
              </a:rPr>
              <a:t>Sezione VI </a:t>
            </a:r>
            <a:r>
              <a:rPr lang="it-IT" sz="1400" b="0" i="0" u="none" strike="noStrike" baseline="0" dirty="0">
                <a:solidFill>
                  <a:srgbClr val="000000"/>
                </a:solidFill>
                <a:latin typeface="Times New Roman" panose="02020603050405020304" pitchFamily="18" charset="0"/>
              </a:rPr>
              <a:t>del Capitolato tecnico. </a:t>
            </a:r>
          </a:p>
          <a:p>
            <a:pPr marL="0" indent="0" algn="just">
              <a:lnSpc>
                <a:spcPct val="100000"/>
              </a:lnSpc>
              <a:buNone/>
            </a:pPr>
            <a:r>
              <a:rPr lang="it-IT" sz="1400" b="0" i="0" u="none" strike="noStrike" baseline="0" dirty="0">
                <a:solidFill>
                  <a:srgbClr val="000000"/>
                </a:solidFill>
                <a:latin typeface="Times New Roman" panose="02020603050405020304" pitchFamily="18" charset="0"/>
              </a:rPr>
              <a:t>Sono invece </a:t>
            </a:r>
            <a:r>
              <a:rPr lang="it-IT" sz="1400" b="1" i="0" u="sng" strike="noStrike" baseline="0" dirty="0">
                <a:solidFill>
                  <a:srgbClr val="000000"/>
                </a:solidFill>
                <a:latin typeface="Times New Roman" panose="02020603050405020304" pitchFamily="18" charset="0"/>
              </a:rPr>
              <a:t>facoltativi</a:t>
            </a:r>
            <a:r>
              <a:rPr lang="it-IT" sz="1400" b="0" i="0" u="none" strike="noStrike" baseline="0" dirty="0">
                <a:solidFill>
                  <a:srgbClr val="000000"/>
                </a:solidFill>
                <a:latin typeface="Times New Roman" panose="02020603050405020304" pitchFamily="18" charset="0"/>
              </a:rPr>
              <a:t>, e dunque l’Amministrazione contraente può decidere se richiederli o meno a seconda delle proprie esigenze, i seguenti servizi operativi: </a:t>
            </a:r>
          </a:p>
          <a:p>
            <a:pPr algn="just">
              <a:lnSpc>
                <a:spcPct val="100000"/>
              </a:lnSpc>
            </a:pPr>
            <a:r>
              <a:rPr lang="it-IT" sz="1400" b="0" i="0" u="none" strike="noStrike" baseline="0" dirty="0">
                <a:solidFill>
                  <a:srgbClr val="000000"/>
                </a:solidFill>
                <a:latin typeface="Times New Roman" panose="02020603050405020304" pitchFamily="18" charset="0"/>
              </a:rPr>
              <a:t>- il “Servizio di sgombero neve e antighiaccio” di cui alla </a:t>
            </a:r>
            <a:r>
              <a:rPr lang="it-IT" sz="1400" b="1" i="0" u="none" strike="noStrike" baseline="0" dirty="0">
                <a:solidFill>
                  <a:srgbClr val="000000"/>
                </a:solidFill>
                <a:latin typeface="Times New Roman" panose="02020603050405020304" pitchFamily="18" charset="0"/>
              </a:rPr>
              <a:t>Sezione V </a:t>
            </a:r>
            <a:r>
              <a:rPr lang="it-IT" sz="1400" b="0" i="0" u="none" strike="noStrike" baseline="0" dirty="0">
                <a:solidFill>
                  <a:srgbClr val="000000"/>
                </a:solidFill>
                <a:latin typeface="Times New Roman" panose="02020603050405020304" pitchFamily="18" charset="0"/>
              </a:rPr>
              <a:t>del Capitolato tecnico; </a:t>
            </a:r>
          </a:p>
          <a:p>
            <a:pPr algn="just">
              <a:lnSpc>
                <a:spcPct val="100000"/>
              </a:lnSpc>
            </a:pPr>
            <a:r>
              <a:rPr lang="it-IT" sz="1400" b="0" i="0" u="none" strike="noStrike" baseline="0" dirty="0">
                <a:solidFill>
                  <a:srgbClr val="000000"/>
                </a:solidFill>
                <a:latin typeface="Times New Roman" panose="02020603050405020304" pitchFamily="18" charset="0"/>
              </a:rPr>
              <a:t>- il “Servizio pronto intervento per il ripristino della sicurezza stradale e della viabilità (cd. Servizio Post incidente”) di cui alla </a:t>
            </a:r>
            <a:r>
              <a:rPr lang="it-IT" sz="1400" b="1" i="0" u="none" strike="noStrike" baseline="0" dirty="0">
                <a:solidFill>
                  <a:srgbClr val="000000"/>
                </a:solidFill>
                <a:latin typeface="Times New Roman" panose="02020603050405020304" pitchFamily="18" charset="0"/>
              </a:rPr>
              <a:t>Sezione IV </a:t>
            </a:r>
            <a:r>
              <a:rPr lang="it-IT" sz="1400" b="0" i="0" u="none" strike="noStrike" baseline="0" dirty="0">
                <a:solidFill>
                  <a:srgbClr val="000000"/>
                </a:solidFill>
                <a:latin typeface="Times New Roman" panose="02020603050405020304" pitchFamily="18" charset="0"/>
              </a:rPr>
              <a:t>del Capitolato tecnico; </a:t>
            </a:r>
          </a:p>
          <a:p>
            <a:pPr algn="just">
              <a:lnSpc>
                <a:spcPct val="100000"/>
              </a:lnSpc>
            </a:pPr>
            <a:r>
              <a:rPr lang="it-IT" sz="1400" b="0" i="0" u="none" strike="noStrike" baseline="0" dirty="0">
                <a:solidFill>
                  <a:srgbClr val="000000"/>
                </a:solidFill>
                <a:latin typeface="Times New Roman" panose="02020603050405020304" pitchFamily="18" charset="0"/>
              </a:rPr>
              <a:t>- il “Servizio di derattizzazione e disinfestazione” di cui alla </a:t>
            </a:r>
            <a:r>
              <a:rPr lang="it-IT" sz="1400" b="1" i="0" u="none" strike="noStrike" baseline="0" dirty="0">
                <a:solidFill>
                  <a:srgbClr val="000000"/>
                </a:solidFill>
                <a:latin typeface="Times New Roman" panose="02020603050405020304" pitchFamily="18" charset="0"/>
              </a:rPr>
              <a:t>Sezione VII </a:t>
            </a:r>
            <a:r>
              <a:rPr lang="it-IT" sz="1400" b="0" i="0" u="none" strike="noStrike" baseline="0" dirty="0">
                <a:solidFill>
                  <a:srgbClr val="000000"/>
                </a:solidFill>
                <a:latin typeface="Times New Roman" panose="02020603050405020304" pitchFamily="18" charset="0"/>
              </a:rPr>
              <a:t>del Capitolato tecnico. </a:t>
            </a:r>
          </a:p>
          <a:p>
            <a:pPr marL="0" indent="0" algn="just">
              <a:lnSpc>
                <a:spcPct val="100000"/>
              </a:lnSpc>
              <a:spcBef>
                <a:spcPts val="600"/>
              </a:spcBef>
              <a:buNone/>
            </a:pPr>
            <a:r>
              <a:rPr lang="it-IT" sz="1400" b="0" i="0" u="none" strike="noStrike" baseline="0" dirty="0">
                <a:solidFill>
                  <a:srgbClr val="000000"/>
                </a:solidFill>
                <a:latin typeface="Times New Roman" panose="02020603050405020304" pitchFamily="18" charset="0"/>
              </a:rPr>
              <a:t>La definizione del “</a:t>
            </a:r>
            <a:r>
              <a:rPr lang="it-IT" sz="1400" b="1" i="0" u="none" strike="noStrike" baseline="0" dirty="0">
                <a:solidFill>
                  <a:srgbClr val="000000"/>
                </a:solidFill>
                <a:latin typeface="Times New Roman" panose="02020603050405020304" pitchFamily="18" charset="0"/>
              </a:rPr>
              <a:t>Set Minimo di Servizi</a:t>
            </a:r>
            <a:r>
              <a:rPr lang="it-IT" sz="1400" b="0" i="0" u="none" strike="noStrike" baseline="0" dirty="0">
                <a:solidFill>
                  <a:srgbClr val="000000"/>
                </a:solidFill>
                <a:latin typeface="Times New Roman" panose="02020603050405020304" pitchFamily="18" charset="0"/>
              </a:rPr>
              <a:t>” deve essere effettuata dall’Amministrazione al momento della predisposizione dell’Ordinativo di Fornitura, a prescindere dall’inizio di erogazione dei servizi che può avvenire anche in momenti differenti. </a:t>
            </a:r>
          </a:p>
          <a:p>
            <a:pPr marL="0" indent="0" algn="just">
              <a:lnSpc>
                <a:spcPct val="100000"/>
              </a:lnSpc>
              <a:spcBef>
                <a:spcPts val="600"/>
              </a:spcBef>
              <a:buNone/>
            </a:pPr>
            <a:r>
              <a:rPr lang="it-IT" sz="1400" b="0" i="0" u="none" strike="noStrike" baseline="0" dirty="0">
                <a:solidFill>
                  <a:srgbClr val="000000"/>
                </a:solidFill>
                <a:latin typeface="Times New Roman" panose="02020603050405020304" pitchFamily="18" charset="0"/>
              </a:rPr>
              <a:t>I singoli servizi oggetto dell’Ordinativo di fornitura possono, dunque, avere un inizio di erogazione posticipato, in funzione della scadenza dei relativi contratti eventualmente in essere con altri Fornitori. Resta fermo che l’Ordinativo di fornitura può avere la durata massima di 48 mesi. </a:t>
            </a:r>
          </a:p>
          <a:p>
            <a:pPr marL="0" indent="0" algn="ctr">
              <a:buNone/>
            </a:pPr>
            <a:r>
              <a:rPr lang="it-IT" sz="1400" b="1" dirty="0">
                <a:latin typeface="Times New Roman" panose="02020603050405020304" pitchFamily="18" charset="0"/>
                <a:cs typeface="Times New Roman" panose="02020603050405020304" pitchFamily="18" charset="0"/>
              </a:rPr>
              <a:t>INCENTIVO ALL’ATTIVAZIONE MULTIPLA </a:t>
            </a:r>
          </a:p>
          <a:p>
            <a:pPr marL="0" indent="0" algn="just">
              <a:lnSpc>
                <a:spcPct val="100000"/>
              </a:lnSpc>
              <a:spcBef>
                <a:spcPts val="600"/>
              </a:spcBef>
              <a:buNone/>
            </a:pPr>
            <a:r>
              <a:rPr lang="it-IT" sz="1400" b="0" i="0" u="none" strike="noStrike" baseline="0" dirty="0">
                <a:solidFill>
                  <a:srgbClr val="000000"/>
                </a:solidFill>
                <a:latin typeface="Times New Roman" panose="02020603050405020304" pitchFamily="18" charset="0"/>
              </a:rPr>
              <a:t>In ordine al conseguimento degli obiettivi di risparmio derivanti da una reale gestione integrata del patrimonio stradale e del verde, il Fornitore dovrà indicare in Offerta Economica l’ulteriore sconto applicabile, rispetto a quello definito in fase di gara, a beneficio dell’Amministrazione contraente nel caso in cui vengano ordinati almeno n.3 Servizi Operativi (ad esclusione del Servizio cd. Post Incidente di cui alla Sezione IV). </a:t>
            </a:r>
          </a:p>
          <a:p>
            <a:pPr marL="0" indent="0" algn="just">
              <a:lnSpc>
                <a:spcPct val="100000"/>
              </a:lnSpc>
              <a:spcBef>
                <a:spcPts val="600"/>
              </a:spcBef>
              <a:buNone/>
            </a:pPr>
            <a:r>
              <a:rPr lang="it-IT" sz="1400" b="0" i="0" u="none" strike="noStrike" baseline="0" dirty="0">
                <a:solidFill>
                  <a:srgbClr val="000000"/>
                </a:solidFill>
                <a:latin typeface="Times New Roman" panose="02020603050405020304" pitchFamily="18" charset="0"/>
              </a:rPr>
              <a:t>Tale incentivo è garantito solo all’atto dell’emissione dell’Ordinativo Fornitura, considerando la totalità dei servizi ordinati con lo stesso per ogni Amministrazione, comprendendo anche i servizi ad attivazione posticipata; in tal caso l’Amministrazione potrà beneficiare dello sconto a partire dalla data di attivazione del terzo servizio. Tale sconto sarà applicato a tutti i servizi attivati. Resta inteso che il beneficio dello sconto rimane in vigore fino a quando rimangono attivi almeno 2 (due) servizi tra quelli sopra indicati. </a:t>
            </a:r>
            <a:endParaRPr lang="it-IT"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623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4108" y="211014"/>
            <a:ext cx="11720146" cy="6451043"/>
          </a:xfrm>
          <a:ln>
            <a:solidFill>
              <a:schemeClr val="accent3">
                <a:lumMod val="60000"/>
                <a:lumOff val="40000"/>
              </a:schemeClr>
            </a:solidFill>
          </a:ln>
        </p:spPr>
        <p:txBody>
          <a:bodyPr>
            <a:noAutofit/>
          </a:bodyPr>
          <a:lstStyle/>
          <a:p>
            <a:r>
              <a:rPr lang="it-IT" sz="2000" b="1" dirty="0">
                <a:latin typeface="Times New Roman" panose="02020603050405020304" pitchFamily="18" charset="0"/>
                <a:cs typeface="Times New Roman" panose="02020603050405020304" pitchFamily="18" charset="0"/>
              </a:rPr>
              <a:t>PROCEDURA DI ADESIONE ALLA CONVENZIONE</a:t>
            </a:r>
            <a:br>
              <a:rPr lang="it-IT" sz="24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L’Amministrazione contraente che intenda aderire alla Convenzione </a:t>
            </a:r>
            <a:r>
              <a:rPr lang="it-IT" sz="1600" dirty="0">
                <a:solidFill>
                  <a:srgbClr val="1C1C1C"/>
                </a:solidFill>
                <a:latin typeface="Times New Roman" panose="02020603050405020304" pitchFamily="18" charset="0"/>
                <a:ea typeface="+mn-ea"/>
                <a:cs typeface="Times New Roman" panose="02020603050405020304" pitchFamily="18" charset="0"/>
              </a:rPr>
              <a:t>dovrà:</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 </a:t>
            </a:r>
            <a:br>
              <a:rPr lang="it-IT" sz="1600" dirty="0">
                <a:solidFill>
                  <a:srgbClr val="1C1C1C"/>
                </a:solidFill>
                <a:latin typeface="Times New Roman" panose="02020603050405020304" pitchFamily="18" charset="0"/>
                <a:ea typeface="+mn-ea"/>
                <a:cs typeface="Times New Roman" panose="02020603050405020304" pitchFamily="18" charset="0"/>
              </a:rPr>
            </a:br>
            <a:r>
              <a:rPr lang="it-IT" sz="1600" dirty="0">
                <a:solidFill>
                  <a:srgbClr val="1C1C1C"/>
                </a:solidFill>
                <a:latin typeface="Times New Roman" panose="02020603050405020304" pitchFamily="18" charset="0"/>
                <a:ea typeface="+mn-ea"/>
                <a:cs typeface="Times New Roman" panose="02020603050405020304" pitchFamily="18" charset="0"/>
              </a:rPr>
              <a:t>1) Collegarsi al «Profilo del Committente – Soggetto Aggregatore SUAM», al seguente link: </a:t>
            </a:r>
            <a:r>
              <a:rPr lang="it-IT" sz="1600" dirty="0">
                <a:latin typeface="Times New Roman" panose="02020603050405020304" pitchFamily="18" charset="0"/>
                <a:cs typeface="Times New Roman" panose="02020603050405020304" pitchFamily="18" charset="0"/>
                <a:hlinkClick r:id="rId2"/>
              </a:rPr>
              <a:t>https://www.regione.marche.it/Entra-in-Regione/Soggetto-Aggregatore-SUAM</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2) Selezionare la Sezione «</a:t>
            </a:r>
            <a:r>
              <a:rPr lang="it-IT" sz="1600" b="1" dirty="0">
                <a:latin typeface="Times New Roman" panose="02020603050405020304" pitchFamily="18" charset="0"/>
                <a:cs typeface="Times New Roman" panose="02020603050405020304" pitchFamily="18" charset="0"/>
              </a:rPr>
              <a:t>Generali</a:t>
            </a:r>
            <a:r>
              <a:rPr lang="it-IT" sz="1600" dirty="0">
                <a:latin typeface="Times New Roman" panose="02020603050405020304" pitchFamily="18" charset="0"/>
                <a:cs typeface="Times New Roman" panose="02020603050405020304" pitchFamily="18" charset="0"/>
              </a:rPr>
              <a:t>» all’interno della quale troverà un’ulteriore Sezione denominata «</a:t>
            </a:r>
            <a:r>
              <a:rPr lang="it-IT" sz="1600" b="1" dirty="0">
                <a:latin typeface="Times New Roman" panose="02020603050405020304" pitchFamily="18" charset="0"/>
                <a:cs typeface="Times New Roman" panose="02020603050405020304" pitchFamily="18" charset="0"/>
              </a:rPr>
              <a:t>Convenzioni attive</a:t>
            </a:r>
            <a:r>
              <a:rPr lang="it-IT" sz="1600" dirty="0">
                <a:latin typeface="Times New Roman" panose="02020603050405020304" pitchFamily="18" charset="0"/>
                <a:cs typeface="Times New Roman" panose="02020603050405020304" pitchFamily="18" charset="0"/>
              </a:rPr>
              <a:t>».</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3) All’interno di quest’ultima, in cui sarà presente la Convenzione di cui trattasi (Global service stradale e verde pubblico), è presente il «</a:t>
            </a:r>
            <a:r>
              <a:rPr lang="it-IT" sz="1600" b="1" dirty="0">
                <a:latin typeface="Times New Roman" panose="02020603050405020304" pitchFamily="18" charset="0"/>
                <a:cs typeface="Times New Roman" panose="02020603050405020304" pitchFamily="18" charset="0"/>
              </a:rPr>
              <a:t>Manuale Operativo per l’adesione sulla piattaforma GT- SUAM» </a:t>
            </a:r>
            <a:r>
              <a:rPr lang="it-IT" sz="1600" dirty="0">
                <a:latin typeface="Times New Roman" panose="02020603050405020304" pitchFamily="18" charset="0"/>
                <a:cs typeface="Times New Roman" panose="02020603050405020304" pitchFamily="18" charset="0"/>
              </a:rPr>
              <a:t>ed una serie di allegati:</a:t>
            </a:r>
            <a:br>
              <a:rPr lang="it-IT" sz="1600" dirty="0">
                <a:latin typeface="Times New Roman" panose="02020603050405020304" pitchFamily="18" charset="0"/>
                <a:cs typeface="Times New Roman" panose="02020603050405020304" pitchFamily="18" charset="0"/>
              </a:rPr>
            </a:br>
            <a:br>
              <a:rPr lang="it-IT" sz="16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CAPITOLATO TECNICO </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OFFERTE ECONOMICHE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CONVENZIONI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CONFERMA DI ADESIONE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ORDINATIVO DI FORNITURA AGGIUNTIVO</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ORDINE DI ESECUZIONE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RICHIESTA PRELIMINARE DI FORNITURA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VERBALE DI AVVIO ATTIVITA’</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Modello RICHIESTA DI VARIAZIONE_STRADE_VERDE</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CONTESTAZIONE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STANDARD DI LETTERA APPLICAZIONE PENALI</a:t>
            </a:r>
            <a:br>
              <a:rPr lang="it-IT" sz="1400" dirty="0">
                <a:latin typeface="Times New Roman" panose="02020603050405020304" pitchFamily="18" charset="0"/>
                <a:cs typeface="Times New Roman" panose="02020603050405020304" pitchFamily="18" charset="0"/>
              </a:rPr>
            </a:br>
            <a:r>
              <a:rPr lang="it-IT" sz="1400" dirty="0">
                <a:latin typeface="Times New Roman" panose="02020603050405020304" pitchFamily="18" charset="0"/>
                <a:cs typeface="Times New Roman" panose="02020603050405020304" pitchFamily="18" charset="0"/>
              </a:rPr>
              <a:t>- PROSPETTO RIEPILOGATIVO PENALI</a:t>
            </a:r>
            <a:br>
              <a:rPr lang="it-IT" sz="1400" dirty="0">
                <a:latin typeface="Times New Roman" panose="02020603050405020304" pitchFamily="18" charset="0"/>
                <a:cs typeface="Times New Roman" panose="02020603050405020304" pitchFamily="18" charset="0"/>
              </a:rPr>
            </a:br>
            <a:br>
              <a:rPr lang="it-IT" sz="1400" dirty="0">
                <a:latin typeface="Times New Roman" panose="02020603050405020304" pitchFamily="18" charset="0"/>
                <a:cs typeface="Times New Roman" panose="02020603050405020304" pitchFamily="18" charset="0"/>
              </a:rPr>
            </a:br>
            <a:r>
              <a:rPr lang="it-IT" sz="1600" dirty="0">
                <a:latin typeface="Times New Roman" panose="02020603050405020304" pitchFamily="18" charset="0"/>
                <a:cs typeface="Times New Roman" panose="02020603050405020304" pitchFamily="18" charset="0"/>
              </a:rPr>
              <a:t>4) Dopo aver preso visione attentamente del </a:t>
            </a:r>
            <a:r>
              <a:rPr lang="it-IT" sz="1600" dirty="0">
                <a:solidFill>
                  <a:srgbClr val="000000"/>
                </a:solidFill>
                <a:latin typeface="Times New Roman" panose="02020603050405020304" pitchFamily="18" charset="0"/>
                <a:cs typeface="Times New Roman" panose="02020603050405020304" pitchFamily="18" charset="0"/>
              </a:rPr>
              <a:t>Manuale Operativo per l’adesione sulla piattaforma GT- SUAM</a:t>
            </a:r>
            <a:r>
              <a:rPr lang="it-IT" sz="1600" b="1" dirty="0">
                <a:solidFill>
                  <a:srgbClr val="000000"/>
                </a:solidFill>
                <a:latin typeface="Times New Roman" panose="02020603050405020304" pitchFamily="18" charset="0"/>
                <a:cs typeface="Times New Roman" panose="02020603050405020304" pitchFamily="18" charset="0"/>
              </a:rPr>
              <a:t>, </a:t>
            </a:r>
            <a:r>
              <a:rPr lang="it-IT" sz="1600" dirty="0">
                <a:latin typeface="Times New Roman" panose="02020603050405020304" pitchFamily="18" charset="0"/>
                <a:cs typeface="Times New Roman" panose="02020603050405020304" pitchFamily="18" charset="0"/>
              </a:rPr>
              <a:t>della documentazione allegata ed aver ottenuto il nulla osta da parte della SUAM per aderire alla Convenzione, l’Amministrazione dovrà registrarsi attraverso la piattaforma GT-SUAM, la quale, al termine delle operazioni genererà un </a:t>
            </a:r>
            <a:r>
              <a:rPr lang="it-IT" sz="1600" b="1" dirty="0">
                <a:latin typeface="Times New Roman" panose="02020603050405020304" pitchFamily="18" charset="0"/>
                <a:cs typeface="Times New Roman" panose="02020603050405020304" pitchFamily="18" charset="0"/>
              </a:rPr>
              <a:t>RIEPILOGO ADESIONE da allegare all’Ordinativo di fornitura.</a:t>
            </a:r>
            <a:br>
              <a:rPr lang="it-IT" sz="1600" b="1" dirty="0">
                <a:latin typeface="Times New Roman" panose="02020603050405020304" pitchFamily="18" charset="0"/>
                <a:cs typeface="Times New Roman" panose="02020603050405020304" pitchFamily="18" charset="0"/>
              </a:rPr>
            </a:br>
            <a:r>
              <a:rPr lang="it-IT" sz="1600" b="1" dirty="0">
                <a:latin typeface="Times New Roman" panose="02020603050405020304" pitchFamily="18" charset="0"/>
                <a:cs typeface="Times New Roman" panose="02020603050405020304" pitchFamily="18" charset="0"/>
              </a:rPr>
              <a:t>Entrambi i documenti devono essere obbligatoriamente caricati sulla Piattaforma GT-SUAM ed inviati anche alla SUAM.</a:t>
            </a:r>
          </a:p>
        </p:txBody>
      </p:sp>
      <p:sp>
        <p:nvSpPr>
          <p:cNvPr id="3" name="Rettangolo 2"/>
          <p:cNvSpPr/>
          <p:nvPr/>
        </p:nvSpPr>
        <p:spPr>
          <a:xfrm>
            <a:off x="87923" y="149468"/>
            <a:ext cx="11966331" cy="6124754"/>
          </a:xfrm>
          <a:prstGeom prst="rect">
            <a:avLst/>
          </a:prstGeom>
        </p:spPr>
        <p:txBody>
          <a:bodyPr wrap="square">
            <a:spAutoFit/>
          </a:bodyPr>
          <a:lstStyle/>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br>
              <a:rPr lang="it-IT" sz="2800" b="1" dirty="0">
                <a:latin typeface="Times New Roman" panose="02020603050405020304" pitchFamily="18" charset="0"/>
                <a:cs typeface="Times New Roman" panose="02020603050405020304" pitchFamily="18" charset="0"/>
              </a:rPr>
            </a:br>
            <a:endParaRPr lang="it-IT" sz="2800" b="1" dirty="0">
              <a:latin typeface="Times New Roman" panose="02020603050405020304" pitchFamily="18" charset="0"/>
              <a:cs typeface="Times New Roman" panose="02020603050405020304" pitchFamily="18" charset="0"/>
            </a:endParaRPr>
          </a:p>
          <a:p>
            <a:endParaRPr lang="it-IT" sz="2800" b="1" dirty="0">
              <a:latin typeface="Times New Roman" panose="02020603050405020304" pitchFamily="18" charset="0"/>
              <a:cs typeface="Times New Roman" panose="02020603050405020304" pitchFamily="18" charset="0"/>
            </a:endParaRPr>
          </a:p>
          <a:p>
            <a:endParaRPr lang="it-IT" sz="2800" b="1" dirty="0"/>
          </a:p>
        </p:txBody>
      </p:sp>
    </p:spTree>
    <p:extLst>
      <p:ext uri="{BB962C8B-B14F-4D97-AF65-F5344CB8AC3E}">
        <p14:creationId xmlns:p14="http://schemas.microsoft.com/office/powerpoint/2010/main" val="160462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2ADFA5-503B-450B-ABB3-8A4AC71B0DEC}"/>
              </a:ext>
            </a:extLst>
          </p:cNvPr>
          <p:cNvSpPr>
            <a:spLocks noGrp="1"/>
          </p:cNvSpPr>
          <p:nvPr>
            <p:ph type="title" idx="4294967295"/>
          </p:nvPr>
        </p:nvSpPr>
        <p:spPr>
          <a:xfrm>
            <a:off x="166978" y="318348"/>
            <a:ext cx="11737975" cy="6390281"/>
          </a:xfrm>
        </p:spPr>
        <p:style>
          <a:lnRef idx="2">
            <a:schemeClr val="accent6"/>
          </a:lnRef>
          <a:fillRef idx="1">
            <a:schemeClr val="lt1"/>
          </a:fillRef>
          <a:effectRef idx="0">
            <a:schemeClr val="accent6"/>
          </a:effectRef>
          <a:fontRef idx="minor">
            <a:schemeClr val="dk1"/>
          </a:fontRef>
        </p:style>
        <p:txBody>
          <a:bodyPr>
            <a:normAutofit fontScale="90000"/>
          </a:bodyPr>
          <a:lstStyle/>
          <a:p>
            <a:pPr>
              <a:lnSpc>
                <a:spcPct val="100000"/>
              </a:lnSpc>
              <a:spcBef>
                <a:spcPts val="0"/>
              </a:spcBef>
              <a:spcAft>
                <a:spcPts val="1142"/>
              </a:spcAft>
            </a:pPr>
            <a:r>
              <a:rPr lang="it-IT" sz="1400" b="1" dirty="0">
                <a:latin typeface="Times New Roman" panose="02020603050405020304" pitchFamily="18" charset="0"/>
                <a:cs typeface="Times New Roman" panose="02020603050405020304" pitchFamily="18" charset="0"/>
              </a:rPr>
              <a:t>PROCEDURA DI ADESIONE ALLA CONVENZIONE</a:t>
            </a:r>
            <a:br>
              <a:rPr lang="it-IT" sz="1400" b="1" dirty="0">
                <a:latin typeface="Times New Roman" panose="02020603050405020304" pitchFamily="18" charset="0"/>
                <a:cs typeface="Times New Roman" panose="02020603050405020304" pitchFamily="18" charset="0"/>
              </a:rPr>
            </a:br>
            <a:r>
              <a:rPr lang="it-IT" sz="1200" dirty="0">
                <a:solidFill>
                  <a:srgbClr val="1C1C1C"/>
                </a:solidFill>
                <a:latin typeface="Times New Roman" panose="02020603050405020304" pitchFamily="18" charset="0"/>
                <a:cs typeface="Times New Roman" panose="02020603050405020304" pitchFamily="18" charset="0"/>
              </a:rPr>
              <a:t>La procedura di adesione alla Convenzione si articola come segue:</a:t>
            </a:r>
            <a:br>
              <a:rPr lang="it-IT" sz="1200" dirty="0">
                <a:solidFill>
                  <a:srgbClr val="1C1C1C"/>
                </a:solidFill>
                <a:latin typeface="Times New Roman" panose="02020603050405020304" pitchFamily="18" charset="0"/>
                <a:cs typeface="Times New Roman" panose="02020603050405020304" pitchFamily="18" charset="0"/>
              </a:rPr>
            </a:br>
            <a:br>
              <a:rPr lang="it-IT" sz="1200" dirty="0">
                <a:solidFill>
                  <a:srgbClr val="1C1C1C"/>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1. CONFERMA DI ADESIONE </a:t>
            </a:r>
            <a:r>
              <a:rPr lang="it-IT" sz="1200" dirty="0">
                <a:solidFill>
                  <a:schemeClr val="tx2"/>
                </a:solidFill>
                <a:latin typeface="Times New Roman" panose="02020603050405020304" pitchFamily="18" charset="0"/>
                <a:cs typeface="Times New Roman" panose="02020603050405020304" pitchFamily="18" charset="0"/>
              </a:rPr>
              <a:t>(Modello CONFERMA DI ADESIONE): documento mediante il quale l’Amministrazione contraente conferma alla SUAM (</a:t>
            </a:r>
            <a:r>
              <a:rPr lang="it-IT" sz="1200" u="sng" dirty="0">
                <a:solidFill>
                  <a:schemeClr val="tx2"/>
                </a:solidFill>
                <a:latin typeface="Times New Roman" panose="02020603050405020304" pitchFamily="18" charset="0"/>
                <a:cs typeface="Times New Roman" panose="02020603050405020304" pitchFamily="18" charset="0"/>
              </a:rPr>
              <a:t>tramite PEC</a:t>
            </a:r>
            <a:r>
              <a:rPr lang="it-IT" sz="1200" dirty="0">
                <a:solidFill>
                  <a:schemeClr val="tx2"/>
                </a:solidFill>
                <a:latin typeface="Times New Roman" panose="02020603050405020304" pitchFamily="18" charset="0"/>
                <a:cs typeface="Times New Roman" panose="02020603050405020304" pitchFamily="18" charset="0"/>
              </a:rPr>
              <a:t>) la sua intenzione di aderire alla Convenzione;</a:t>
            </a:r>
            <a:br>
              <a:rPr lang="it-IT" sz="1200" dirty="0">
                <a:solidFill>
                  <a:schemeClr val="tx2"/>
                </a:solidFill>
                <a:latin typeface="Times New Roman" panose="02020603050405020304" pitchFamily="18" charset="0"/>
                <a:cs typeface="Times New Roman" panose="02020603050405020304" pitchFamily="18" charset="0"/>
              </a:rPr>
            </a:br>
            <a:br>
              <a:rPr lang="it-IT" sz="1200" dirty="0">
                <a:solidFill>
                  <a:schemeClr val="tx2"/>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2. NULLA OSTA ALLA CONFERMA DI ADESIONE</a:t>
            </a:r>
            <a:r>
              <a:rPr lang="it-IT" sz="1200" dirty="0">
                <a:solidFill>
                  <a:schemeClr val="tx2"/>
                </a:solidFill>
                <a:latin typeface="Times New Roman" panose="02020603050405020304" pitchFamily="18" charset="0"/>
                <a:cs typeface="Times New Roman" panose="02020603050405020304" pitchFamily="18" charset="0"/>
              </a:rPr>
              <a:t>: con questo atto, che la SUAM invia </a:t>
            </a:r>
            <a:r>
              <a:rPr lang="it-IT" sz="1200" u="sng" dirty="0">
                <a:solidFill>
                  <a:schemeClr val="tx2"/>
                </a:solidFill>
                <a:latin typeface="Times New Roman" panose="02020603050405020304" pitchFamily="18" charset="0"/>
                <a:cs typeface="Times New Roman" panose="02020603050405020304" pitchFamily="18" charset="0"/>
              </a:rPr>
              <a:t>tramite PEC</a:t>
            </a:r>
            <a:r>
              <a:rPr lang="it-IT" sz="1200" dirty="0">
                <a:solidFill>
                  <a:schemeClr val="tx2"/>
                </a:solidFill>
                <a:latin typeface="Times New Roman" panose="02020603050405020304" pitchFamily="18" charset="0"/>
                <a:cs typeface="Times New Roman" panose="02020603050405020304" pitchFamily="18" charset="0"/>
              </a:rPr>
              <a:t> all’Amministrazione contraente, viene accantonata la quota parte di massimale necessaria a soddisfare il fabbisogno dell’Amministrazione contraente e quest’ultima viene autorizzata a contattare direttamente il Fornitore;</a:t>
            </a:r>
            <a:br>
              <a:rPr lang="it-IT" sz="1200" dirty="0">
                <a:solidFill>
                  <a:schemeClr val="tx2"/>
                </a:solidFill>
                <a:latin typeface="Times New Roman" panose="02020603050405020304" pitchFamily="18" charset="0"/>
                <a:cs typeface="Times New Roman" panose="02020603050405020304" pitchFamily="18" charset="0"/>
              </a:rPr>
            </a:br>
            <a:br>
              <a:rPr lang="it-IT" sz="1200" dirty="0">
                <a:solidFill>
                  <a:schemeClr val="tx2"/>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3. RICHIESTA PRELIMINARE DI FORNITURA (RPF): </a:t>
            </a:r>
            <a:r>
              <a:rPr lang="it-IT" sz="1200" dirty="0">
                <a:solidFill>
                  <a:schemeClr val="tx2"/>
                </a:solidFill>
                <a:latin typeface="Times New Roman" panose="02020603050405020304" pitchFamily="18" charset="0"/>
                <a:cs typeface="Times New Roman" panose="02020603050405020304" pitchFamily="18" charset="0"/>
              </a:rPr>
              <a:t>l’Amministrazione contraente, in seguito al ricevimento del nulla osta da parte della SUAM, è autorizzata ad emettere la Richiesta preliminare di fornitura, che avvia l’interlocuzione tra l’Amministrazione medesima e il Fornitore. La Richiesta Preliminare di Fornitura contiene una sintetica descrizione dei luoghi in cui verranno svolti i servizi, l’ubicazione degli stessi e la loro consistenza, ulteriori informazioni ritenute utili dall’Amministrazione contraente ed una tabella relativa ai dati del personale utilizzato nell’eventuale contratto in corso di esecuzione .</a:t>
            </a:r>
            <a:br>
              <a:rPr lang="it-IT" sz="1200" dirty="0">
                <a:solidFill>
                  <a:schemeClr val="tx2"/>
                </a:solidFill>
                <a:latin typeface="Times New Roman" panose="02020603050405020304" pitchFamily="18" charset="0"/>
                <a:cs typeface="Times New Roman" panose="02020603050405020304" pitchFamily="18" charset="0"/>
              </a:rPr>
            </a:br>
            <a:br>
              <a:rPr lang="it-IT" sz="1200" dirty="0">
                <a:solidFill>
                  <a:schemeClr val="tx2"/>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4. SOPRALLUOGO: </a:t>
            </a:r>
            <a:r>
              <a:rPr lang="it-IT" sz="1200" dirty="0">
                <a:solidFill>
                  <a:schemeClr val="tx2"/>
                </a:solidFill>
                <a:latin typeface="Times New Roman" panose="02020603050405020304" pitchFamily="18" charset="0"/>
                <a:cs typeface="Times New Roman" panose="02020603050405020304" pitchFamily="18" charset="0"/>
              </a:rPr>
              <a:t>Il Fornitore, entro 7 giorni solari dalla ricezione della Richiesta Preliminare di Fornitura ha l’obbligo di concordare, con l’Amministrazione interessata, la data del sopralluogo che dovrà comunque avvenire entro 20 giorni solari dalla ricezione della Richiesta stessa, o entro altro termine espressamente concordato tra le Parti. .</a:t>
            </a:r>
            <a:br>
              <a:rPr lang="it-IT" sz="1200" dirty="0">
                <a:solidFill>
                  <a:schemeClr val="tx2"/>
                </a:solidFill>
                <a:latin typeface="Times New Roman" panose="02020603050405020304" pitchFamily="18" charset="0"/>
                <a:cs typeface="Times New Roman" panose="02020603050405020304" pitchFamily="18" charset="0"/>
              </a:rPr>
            </a:br>
            <a:br>
              <a:rPr lang="it-IT" sz="1200" dirty="0">
                <a:solidFill>
                  <a:schemeClr val="tx2"/>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5. PIANO DETTAGLIATO DEGLI INTERVENTI: </a:t>
            </a:r>
            <a:r>
              <a:rPr lang="it-IT" sz="1200" dirty="0">
                <a:solidFill>
                  <a:schemeClr val="tx2"/>
                </a:solidFill>
                <a:latin typeface="Times New Roman" panose="02020603050405020304" pitchFamily="18" charset="0"/>
                <a:cs typeface="Times New Roman" panose="02020603050405020304" pitchFamily="18" charset="0"/>
              </a:rPr>
              <a:t>Entro 15 giorni solari dal sopralluogo, pena l’applicazione delle penali, il Fornitore dovrà fornire alla Amministrazione interessata un Piano Dettagliato degli Interventi (PDI) conforme a quanto presentato in sede di presentazione dell'Offerta Tecnica. </a:t>
            </a:r>
            <a:br>
              <a:rPr lang="it-IT" sz="1200" dirty="0">
                <a:solidFill>
                  <a:schemeClr val="tx2"/>
                </a:solidFill>
                <a:latin typeface="Times New Roman" panose="02020603050405020304" pitchFamily="18" charset="0"/>
                <a:cs typeface="Times New Roman" panose="02020603050405020304" pitchFamily="18" charset="0"/>
              </a:rPr>
            </a:br>
            <a:br>
              <a:rPr lang="it-IT" sz="1200" b="1" dirty="0">
                <a:solidFill>
                  <a:schemeClr val="tx2"/>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6. ORDINATIVO DI FORNITURA (Modello ORDINATIVO DI FORNITURA)</a:t>
            </a:r>
            <a:r>
              <a:rPr lang="it-IT" sz="1200" dirty="0">
                <a:solidFill>
                  <a:schemeClr val="tx2"/>
                </a:solidFill>
                <a:latin typeface="Times New Roman" panose="02020603050405020304" pitchFamily="18" charset="0"/>
                <a:cs typeface="Times New Roman" panose="02020603050405020304" pitchFamily="18" charset="0"/>
              </a:rPr>
              <a:t>: contratto attuativo della Convenzione che l’Amministrazione contraente deve caricare sulla Piattaforma GT-SUAM ed inviare al Fornitore. All’Ordinativo di fornitura dovrà essere allegato il RIEPILOGO ADESIONE, generato attraverso la piattaforma GT-SUAM.</a:t>
            </a:r>
            <a:br>
              <a:rPr lang="it-IT" sz="1200" dirty="0">
                <a:solidFill>
                  <a:schemeClr val="tx2"/>
                </a:solidFill>
                <a:latin typeface="Times New Roman" panose="02020603050405020304" pitchFamily="18" charset="0"/>
                <a:cs typeface="Times New Roman" panose="02020603050405020304" pitchFamily="18" charset="0"/>
              </a:rPr>
            </a:br>
            <a:br>
              <a:rPr lang="it-IT" sz="1200" dirty="0">
                <a:solidFill>
                  <a:schemeClr val="tx2"/>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7. VERBALE DI AVVIO ATTIVITA’: </a:t>
            </a:r>
            <a:r>
              <a:rPr lang="it-IT" sz="1200" dirty="0">
                <a:solidFill>
                  <a:schemeClr val="tx2"/>
                </a:solidFill>
                <a:latin typeface="Times New Roman" panose="02020603050405020304" pitchFamily="18" charset="0"/>
                <a:cs typeface="Times New Roman" panose="02020603050405020304" pitchFamily="18" charset="0"/>
              </a:rPr>
              <a:t>In seguito all’emissione dell’Ordinativo di Fornitura le parti redigono e sottoscrivono un Verbale di avvio attività contenente un rimando al Piano dettagliato degli interventi. </a:t>
            </a:r>
            <a:br>
              <a:rPr lang="it-IT" sz="1200" dirty="0">
                <a:solidFill>
                  <a:schemeClr val="tx2"/>
                </a:solidFill>
                <a:latin typeface="Times New Roman" panose="02020603050405020304" pitchFamily="18" charset="0"/>
                <a:cs typeface="Times New Roman" panose="02020603050405020304" pitchFamily="18" charset="0"/>
              </a:rPr>
            </a:br>
            <a:r>
              <a:rPr lang="it-IT" sz="1200" dirty="0">
                <a:solidFill>
                  <a:schemeClr val="tx2"/>
                </a:solidFill>
                <a:latin typeface="Times New Roman" panose="02020603050405020304" pitchFamily="18" charset="0"/>
                <a:cs typeface="Times New Roman" panose="02020603050405020304" pitchFamily="18" charset="0"/>
              </a:rPr>
              <a:t>Con il Verbale di avvio attività, controfirmato da entrambe le parti, il Fornitore prende formalmente in carico i luoghi per l’esecuzione dell’Ordinativo di fornitura.  </a:t>
            </a:r>
            <a:br>
              <a:rPr lang="it-IT" sz="1200" dirty="0">
                <a:solidFill>
                  <a:schemeClr val="tx2"/>
                </a:solidFill>
                <a:latin typeface="Times New Roman" panose="02020603050405020304" pitchFamily="18" charset="0"/>
                <a:cs typeface="Times New Roman" panose="02020603050405020304" pitchFamily="18" charset="0"/>
              </a:rPr>
            </a:br>
            <a:br>
              <a:rPr lang="it-IT" sz="1200" dirty="0">
                <a:solidFill>
                  <a:schemeClr val="tx2"/>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8. ORDINE DI ESECUZIONE: </a:t>
            </a:r>
            <a:r>
              <a:rPr lang="it-IT" sz="1200" dirty="0">
                <a:solidFill>
                  <a:schemeClr val="tx2"/>
                </a:solidFill>
                <a:latin typeface="Times New Roman" panose="02020603050405020304" pitchFamily="18" charset="0"/>
                <a:cs typeface="Times New Roman" panose="02020603050405020304" pitchFamily="18" charset="0"/>
              </a:rPr>
              <a:t>tale tipologia di Modello deve essere utilizzata dall’Amministrazione contraente nel caso in cui abbia emesso Ordinativi di Fornitura che prevedano espressamente di subordinare l’esecuzione delle prestazioni ivi dedotte, o alcune di esse, a successive emissioni di Ordini di esecuzione. L’Ordinativo di fornitura deve espressamente contenere tale facoltà.</a:t>
            </a:r>
            <a:br>
              <a:rPr lang="it-IT" sz="1200" dirty="0">
                <a:solidFill>
                  <a:schemeClr val="tx2"/>
                </a:solidFill>
                <a:latin typeface="Times New Roman" panose="02020603050405020304" pitchFamily="18" charset="0"/>
                <a:cs typeface="Times New Roman" panose="02020603050405020304" pitchFamily="18" charset="0"/>
              </a:rPr>
            </a:br>
            <a:br>
              <a:rPr lang="it-IT" sz="1200" dirty="0">
                <a:solidFill>
                  <a:schemeClr val="tx2"/>
                </a:solidFill>
                <a:latin typeface="Times New Roman" panose="02020603050405020304" pitchFamily="18" charset="0"/>
                <a:cs typeface="Times New Roman" panose="02020603050405020304" pitchFamily="18" charset="0"/>
              </a:rPr>
            </a:br>
            <a:r>
              <a:rPr lang="it-IT" sz="1200" b="1" dirty="0">
                <a:solidFill>
                  <a:schemeClr val="tx2"/>
                </a:solidFill>
                <a:latin typeface="Times New Roman" panose="02020603050405020304" pitchFamily="18" charset="0"/>
                <a:cs typeface="Times New Roman" panose="02020603050405020304" pitchFamily="18" charset="0"/>
              </a:rPr>
              <a:t>9. ORDINATIVO DI FORNITURA AGGIUNTIVO: </a:t>
            </a:r>
            <a:r>
              <a:rPr lang="it-IT" sz="1200" dirty="0">
                <a:solidFill>
                  <a:schemeClr val="tx2"/>
                </a:solidFill>
                <a:latin typeface="Times New Roman" panose="02020603050405020304" pitchFamily="18" charset="0"/>
                <a:cs typeface="Times New Roman" panose="02020603050405020304" pitchFamily="18" charset="0"/>
              </a:rPr>
              <a:t>tale tipologia di Modello deve essere utilizzata dall’Amministrazione contraente quando, nel corso della durata dei singoli contratti voglia richiedere l’integrazione e/o la modifica di quanto richiesto nell’Ordinativo di Fornitura originario. La durata degli eventuali Ordinativi Aggiuntivi, in ogni caso, non può essere superiore al termine di scadenza previsto per l’Ordinativo di Fornitura.</a:t>
            </a:r>
            <a:br>
              <a:rPr lang="it-IT" sz="1200" dirty="0">
                <a:latin typeface="Times New Roman" panose="02020603050405020304" pitchFamily="18" charset="0"/>
                <a:cs typeface="Times New Roman" panose="02020603050405020304" pitchFamily="18" charset="0"/>
              </a:rPr>
            </a:br>
            <a:br>
              <a:rPr lang="it-IT" sz="1200" dirty="0">
                <a:latin typeface="Times New Roman" panose="02020603050405020304" pitchFamily="18" charset="0"/>
                <a:cs typeface="Times New Roman" panose="02020603050405020304" pitchFamily="18" charset="0"/>
              </a:rPr>
            </a:br>
            <a:r>
              <a:rPr lang="it-IT" sz="1200" b="1" dirty="0">
                <a:latin typeface="Times New Roman" panose="02020603050405020304" pitchFamily="18" charset="0"/>
                <a:cs typeface="Times New Roman" panose="02020603050405020304" pitchFamily="18" charset="0"/>
              </a:rPr>
              <a:t>L’erogazione dei servizi decorre dalla data di sottoscrizione del Verbale di avvio attività e ha termine alla data indicata nell’Ordinativo di fornitura.</a:t>
            </a:r>
            <a:br>
              <a:rPr lang="it-IT" sz="1200" b="1"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r>
              <a:rPr lang="it-IT" sz="1300" dirty="0">
                <a:latin typeface="Times New Roman" panose="02020603050405020304" pitchFamily="18" charset="0"/>
                <a:cs typeface="Times New Roman" panose="02020603050405020304" pitchFamily="18" charset="0"/>
              </a:rPr>
              <a:t>                                                                                                                                                                                                                                 </a:t>
            </a:r>
            <a:r>
              <a:rPr lang="it-IT" sz="1300" b="1" i="1" dirty="0">
                <a:latin typeface="Times New Roman" panose="02020603050405020304" pitchFamily="18" charset="0"/>
                <a:cs typeface="Times New Roman" panose="02020603050405020304" pitchFamily="18" charset="0"/>
              </a:rPr>
              <a:t>FOCUS</a:t>
            </a: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br>
              <a:rPr lang="it-IT" sz="1300" dirty="0">
                <a:latin typeface="Times New Roman" panose="02020603050405020304" pitchFamily="18" charset="0"/>
                <a:cs typeface="Times New Roman" panose="02020603050405020304" pitchFamily="18" charset="0"/>
              </a:rPr>
            </a:br>
            <a:endParaRPr lang="it-IT" sz="1300" dirty="0">
              <a:latin typeface="Times New Roman" panose="02020603050405020304" pitchFamily="18" charset="0"/>
              <a:cs typeface="Times New Roman" panose="02020603050405020304" pitchFamily="18" charset="0"/>
            </a:endParaRPr>
          </a:p>
        </p:txBody>
      </p:sp>
      <p:sp>
        <p:nvSpPr>
          <p:cNvPr id="3" name="Freccia a destra 2">
            <a:extLst>
              <a:ext uri="{FF2B5EF4-FFF2-40B4-BE49-F238E27FC236}">
                <a16:creationId xmlns:a16="http://schemas.microsoft.com/office/drawing/2014/main" id="{E44D50A8-397C-45F3-BBFC-999A1397A4BA}"/>
              </a:ext>
            </a:extLst>
          </p:cNvPr>
          <p:cNvSpPr/>
          <p:nvPr/>
        </p:nvSpPr>
        <p:spPr>
          <a:xfrm>
            <a:off x="7734482" y="5154157"/>
            <a:ext cx="648929" cy="724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51277810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8B1CC9-8352-432C-BB58-607997B635E3}"/>
              </a:ext>
            </a:extLst>
          </p:cNvPr>
          <p:cNvSpPr>
            <a:spLocks noGrp="1"/>
          </p:cNvSpPr>
          <p:nvPr>
            <p:ph type="title" idx="4294967295"/>
          </p:nvPr>
        </p:nvSpPr>
        <p:spPr>
          <a:xfrm>
            <a:off x="175845" y="246185"/>
            <a:ext cx="11843239" cy="6311369"/>
          </a:xfrm>
        </p:spPr>
        <p:style>
          <a:lnRef idx="2">
            <a:schemeClr val="accent6"/>
          </a:lnRef>
          <a:fillRef idx="1">
            <a:schemeClr val="lt1"/>
          </a:fillRef>
          <a:effectRef idx="0">
            <a:schemeClr val="accent6"/>
          </a:effectRef>
          <a:fontRef idx="minor">
            <a:schemeClr val="dk1"/>
          </a:fontRef>
        </p:style>
        <p:txBody>
          <a:bodyPr>
            <a:normAutofit fontScale="90000"/>
          </a:bodyPr>
          <a:lstStyle/>
          <a:p>
            <a:pPr algn="l"/>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CONFERMA DI ADESIONE</a:t>
            </a: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 Amministrazione interessata, successivamente al ricevimento della comunicazione da parte della SUAM di avvenuta pubblicazione della Convenzione, deve trasmettere alla SUAM, </a:t>
            </a:r>
            <a:r>
              <a:rPr lang="it-IT" sz="1800" u="sng" dirty="0">
                <a:latin typeface="Times New Roman" panose="02020603050405020304" pitchFamily="18" charset="0"/>
                <a:cs typeface="Times New Roman" panose="02020603050405020304" pitchFamily="18" charset="0"/>
              </a:rPr>
              <a:t>tramite PEC</a:t>
            </a:r>
            <a:r>
              <a:rPr lang="it-IT" sz="1800" dirty="0">
                <a:latin typeface="Times New Roman" panose="02020603050405020304" pitchFamily="18" charset="0"/>
                <a:cs typeface="Times New Roman" panose="02020603050405020304" pitchFamily="18" charset="0"/>
              </a:rPr>
              <a:t>, la Conferma di adesione, secondo il modello predisposto dalla SUAM, sottoscritta da un soggetto autorizzato ad impegnare formalmente e legalmente la stessa.</a:t>
            </a: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Attraverso la Conferma di adesione l’Amministrazione fornirà alla SUAM i seguenti elementi: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a) Il lotto di interesse e il relativo CIG;</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b) </a:t>
            </a:r>
            <a:r>
              <a:rPr lang="it-IT" sz="1800" b="1" dirty="0">
                <a:latin typeface="Times New Roman" panose="02020603050405020304" pitchFamily="18" charset="0"/>
                <a:cs typeface="Times New Roman" panose="02020603050405020304" pitchFamily="18" charset="0"/>
              </a:rPr>
              <a:t>L’importo </a:t>
            </a:r>
            <a:r>
              <a:rPr lang="it-IT" sz="1800" b="1" u="sng" dirty="0">
                <a:latin typeface="Times New Roman" panose="02020603050405020304" pitchFamily="18" charset="0"/>
                <a:cs typeface="Times New Roman" panose="02020603050405020304" pitchFamily="18" charset="0"/>
              </a:rPr>
              <a:t>presuntivo</a:t>
            </a:r>
            <a:r>
              <a:rPr lang="it-IT" sz="1800" b="1" dirty="0">
                <a:latin typeface="Times New Roman" panose="02020603050405020304" pitchFamily="18" charset="0"/>
                <a:cs typeface="Times New Roman" panose="02020603050405020304" pitchFamily="18" charset="0"/>
              </a:rPr>
              <a:t> di adesione alla Convenzione </a:t>
            </a:r>
            <a:r>
              <a:rPr lang="it-IT" sz="1800" b="0" i="0" u="none" strike="noStrike" baseline="0" dirty="0">
                <a:solidFill>
                  <a:srgbClr val="000000"/>
                </a:solidFill>
                <a:latin typeface="Times New Roman" panose="02020603050405020304" pitchFamily="18" charset="0"/>
              </a:rPr>
              <a:t>derivante dagli importi indicati dal Fornitore e dalla spesa storica dell’Ente per tutti i servizi necessari oggetto della Convenzione</a:t>
            </a:r>
            <a:r>
              <a:rPr lang="it-IT" sz="1800" dirty="0">
                <a:latin typeface="Times New Roman" panose="02020603050405020304" pitchFamily="18" charset="0"/>
                <a:cs typeface="Times New Roman" panose="02020603050405020304" pitchFamily="18" charset="0"/>
              </a:rPr>
              <a:t>;</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c) Il termine entro cui sarà emesso l’Ordinativo di fornitura (che non potrà superare il periodo di validità della Convenzione, pari a 36 mesi);</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d) Il nominativo ed il contatto di posta elettronica del Referente dell’Amministrazione, responsabile dei rapporti con il Fornitore cui è demandato il compito di monitorare e controllare la corretta e puntuale esecuzione del Servizio.</a:t>
            </a:r>
            <a:br>
              <a:rPr lang="it-IT" sz="2000" dirty="0"/>
            </a:br>
            <a:br>
              <a:rPr lang="it-IT" sz="1800" b="1" dirty="0">
                <a:latin typeface="Times New Roman" panose="02020603050405020304" pitchFamily="18" charset="0"/>
                <a:cs typeface="Times New Roman" panose="02020603050405020304" pitchFamily="18" charset="0"/>
              </a:rPr>
            </a:br>
            <a:r>
              <a:rPr lang="it-IT" sz="1800" b="1" dirty="0">
                <a:latin typeface="Times New Roman" panose="02020603050405020304" pitchFamily="18" charset="0"/>
                <a:cs typeface="Times New Roman" panose="02020603050405020304" pitchFamily="18" charset="0"/>
              </a:rPr>
              <a:t>NULLA OSTA DELLA SUAM</a:t>
            </a: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La SUAM, entro 5 giorni lavorativi dal ricevimento della Conferma di adesione da parte dell’Amministrazione contraente, ne prenderà atto e rilascerà, tramite PEC, il NULLA OSTA.</a:t>
            </a:r>
            <a:br>
              <a:rPr lang="it-IT" sz="1800" dirty="0">
                <a:latin typeface="Times New Roman" panose="02020603050405020304" pitchFamily="18" charset="0"/>
                <a:cs typeface="Times New Roman" panose="02020603050405020304" pitchFamily="18" charset="0"/>
              </a:rPr>
            </a:br>
            <a:br>
              <a:rPr lang="it-IT" sz="1800" dirty="0">
                <a:latin typeface="Times New Roman" panose="02020603050405020304" pitchFamily="18" charset="0"/>
                <a:cs typeface="Times New Roman" panose="02020603050405020304" pitchFamily="18" charset="0"/>
              </a:rPr>
            </a:br>
            <a:r>
              <a:rPr lang="it-IT" sz="1800" dirty="0">
                <a:latin typeface="Times New Roman" panose="02020603050405020304" pitchFamily="18" charset="0"/>
                <a:cs typeface="Times New Roman" panose="02020603050405020304" pitchFamily="18" charset="0"/>
              </a:rPr>
              <a:t>L’Amministrazione contraente, in seguito al ricevimento del nulla osta da parte della SUAM, è autorizzata ad avviare l’interlocuzione con il Fornitore.</a:t>
            </a:r>
            <a:br>
              <a:rPr lang="it-IT" sz="1800"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b="1" dirty="0">
                <a:latin typeface="Times New Roman" panose="02020603050405020304" pitchFamily="18" charset="0"/>
                <a:cs typeface="Times New Roman" panose="02020603050405020304" pitchFamily="18" charset="0"/>
              </a:rPr>
            </a:br>
            <a:br>
              <a:rPr lang="it-IT" sz="1800" dirty="0"/>
            </a:br>
            <a:br>
              <a:rPr lang="it-IT" sz="3600" dirty="0"/>
            </a:br>
            <a:endParaRPr lang="it-IT" sz="3600" dirty="0"/>
          </a:p>
        </p:txBody>
      </p:sp>
    </p:spTree>
    <p:extLst>
      <p:ext uri="{BB962C8B-B14F-4D97-AF65-F5344CB8AC3E}">
        <p14:creationId xmlns:p14="http://schemas.microsoft.com/office/powerpoint/2010/main" val="1303985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D277EC6-98F1-4A22-91F5-74DAA870898F}"/>
              </a:ext>
            </a:extLst>
          </p:cNvPr>
          <p:cNvSpPr/>
          <p:nvPr/>
        </p:nvSpPr>
        <p:spPr>
          <a:xfrm>
            <a:off x="352949" y="409471"/>
            <a:ext cx="11667392" cy="515115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lvl="0" algn="ctr"/>
            <a:r>
              <a:rPr lang="it-IT" sz="1600" b="1" dirty="0">
                <a:solidFill>
                  <a:srgbClr val="1C1C1C"/>
                </a:solidFill>
                <a:latin typeface="Times New Roman" panose="02020603050405020304" pitchFamily="18" charset="0"/>
                <a:cs typeface="Times New Roman" panose="02020603050405020304" pitchFamily="18" charset="0"/>
              </a:rPr>
              <a:t>RICHIESTA PRELIMINARE DI FORNITURA</a:t>
            </a:r>
          </a:p>
          <a:p>
            <a:pPr lvl="0"/>
            <a:endParaRPr lang="it-IT" sz="1600" b="1" dirty="0">
              <a:solidFill>
                <a:srgbClr val="1C1C1C"/>
              </a:solidFill>
              <a:latin typeface="Times New Roman" panose="02020603050405020304" pitchFamily="18" charset="0"/>
              <a:cs typeface="Times New Roman" panose="02020603050405020304" pitchFamily="18" charset="0"/>
            </a:endParaRPr>
          </a:p>
          <a:p>
            <a:pPr lvl="0" algn="just"/>
            <a:r>
              <a:rPr lang="it-IT" sz="1400" dirty="0">
                <a:latin typeface="Times New Roman" panose="02020603050405020304" pitchFamily="18" charset="0"/>
                <a:cs typeface="Times New Roman" panose="02020603050405020304" pitchFamily="18" charset="0"/>
              </a:rPr>
              <a:t>La Richiesta Preliminare di Fornitura contiene una sintetica descrizione dei luoghi in cui verranno svolti i servizi, l’ubicazione degli stessi e la loro consistenza, ulteriori informazioni ritenute utili dall’Amministrazione contraente ed una tabella relativa ai dati del personale utilizzato nell’eventuale contratto in corso di esecuzione, secondo il modello allegato al Capitolato tecnico. </a:t>
            </a:r>
          </a:p>
          <a:p>
            <a:pPr lvl="0" algn="just"/>
            <a:r>
              <a:rPr lang="it-IT" sz="1400" dirty="0">
                <a:latin typeface="Times New Roman" panose="02020603050405020304" pitchFamily="18" charset="0"/>
                <a:cs typeface="Times New Roman" panose="02020603050405020304" pitchFamily="18" charset="0"/>
              </a:rPr>
              <a:t>In particolare, la Richiesta Preliminare di Fornitura deve contenere, almeno, le seguenti indicazioni: </a:t>
            </a:r>
          </a:p>
          <a:p>
            <a:pPr marL="270510" algn="just">
              <a:lnSpc>
                <a:spcPct val="115000"/>
              </a:lnSpc>
            </a:pPr>
            <a:r>
              <a:rPr lang="it-IT" sz="1400" dirty="0">
                <a:latin typeface="Times New Roman" panose="02020603050405020304" pitchFamily="18" charset="0"/>
                <a:cs typeface="Times New Roman" panose="02020603050405020304" pitchFamily="18" charset="0"/>
              </a:rPr>
              <a:t>- i servizi richiesti;</a:t>
            </a:r>
          </a:p>
          <a:p>
            <a:pPr marL="270510" algn="just">
              <a:lnSpc>
                <a:spcPct val="115000"/>
              </a:lnSpc>
            </a:pPr>
            <a:r>
              <a:rPr lang="it-IT" sz="1400" dirty="0">
                <a:latin typeface="Times New Roman" panose="02020603050405020304" pitchFamily="18" charset="0"/>
                <a:cs typeface="Times New Roman" panose="02020603050405020304" pitchFamily="18" charset="0"/>
              </a:rPr>
              <a:t>- i riferimenti dei luoghi gestiti dall’Amministrazione per cui si richiede il sopralluogo (indirizzo, città, etc.) per l’attivazione dei servizi;</a:t>
            </a:r>
          </a:p>
          <a:p>
            <a:pPr marL="270510" algn="just">
              <a:lnSpc>
                <a:spcPct val="115000"/>
              </a:lnSpc>
            </a:pPr>
            <a:r>
              <a:rPr lang="it-IT" sz="1400" dirty="0">
                <a:latin typeface="Times New Roman" panose="02020603050405020304" pitchFamily="18" charset="0"/>
                <a:cs typeface="Times New Roman" panose="02020603050405020304" pitchFamily="18" charset="0"/>
              </a:rPr>
              <a:t>- la data presunta a partire dalla quale i servizi dovranno essere erogati;</a:t>
            </a:r>
          </a:p>
          <a:p>
            <a:pPr marL="270510" algn="just">
              <a:lnSpc>
                <a:spcPct val="115000"/>
              </a:lnSpc>
              <a:spcAft>
                <a:spcPts val="1000"/>
              </a:spcAft>
            </a:pPr>
            <a:r>
              <a:rPr lang="it-IT" sz="1400" dirty="0">
                <a:latin typeface="Times New Roman" panose="02020603050405020304" pitchFamily="18" charset="0"/>
                <a:cs typeface="Times New Roman" panose="02020603050405020304" pitchFamily="18" charset="0"/>
              </a:rPr>
              <a:t>- il nominativo del DEC.</a:t>
            </a:r>
          </a:p>
          <a:p>
            <a:pPr lvl="0" algn="just"/>
            <a:r>
              <a:rPr lang="it-IT" sz="1400" dirty="0">
                <a:latin typeface="Times New Roman" panose="02020603050405020304" pitchFamily="18" charset="0"/>
                <a:cs typeface="Times New Roman" panose="02020603050405020304" pitchFamily="18" charset="0"/>
              </a:rPr>
              <a:t>E’ espressamente inteso che i dati e le consistenze indicate nella Richiesta Preliminare di Fornitura debbono intendersi puramente indicativi. Sarà onere del Fornitore, a seguito del sopralluogo propedeutico alla redazione del Piano Dettagliato degli interventi, proporre variazioni, in aumento o in diminuzione, da inserire nell’Ordinativo di Fornitura. Pur non costituendo obbligo alcuno per l’Amministrazione Contraente, la Richiesta Preliminare di Fornitura vincola l’Amministrazione stessa a individuare il DEC o una persona ad interim che supporti il Fornitore nella fase di sopralluogo agli immobili ed a fornire eventuale planimetria o altra documentazione necessaria per la stesura del Piano Dettagliato degli Interventi, redatto dal Fornitore.</a:t>
            </a:r>
          </a:p>
          <a:p>
            <a:pPr lvl="0" algn="just"/>
            <a:endParaRPr lang="it-IT" sz="1400" dirty="0">
              <a:latin typeface="Times New Roman" panose="02020603050405020304" pitchFamily="18" charset="0"/>
              <a:cs typeface="Times New Roman" panose="02020603050405020304" pitchFamily="18" charset="0"/>
            </a:endParaRPr>
          </a:p>
          <a:p>
            <a:pPr lvl="0" algn="just"/>
            <a:endParaRPr lang="it-IT" sz="1400" u="sng" dirty="0">
              <a:solidFill>
                <a:srgbClr val="000000"/>
              </a:solidFill>
              <a:latin typeface="Times New Roman" panose="02020603050405020304" pitchFamily="18" charset="0"/>
              <a:cs typeface="Times New Roman" panose="02020603050405020304" pitchFamily="18" charset="0"/>
            </a:endParaRPr>
          </a:p>
          <a:p>
            <a:pPr lvl="0" algn="just"/>
            <a:endParaRPr lang="it-IT" sz="1400" b="1" dirty="0">
              <a:solidFill>
                <a:srgbClr val="1C1C1C"/>
              </a:solidFill>
              <a:latin typeface="Times New Roman" panose="02020603050405020304" pitchFamily="18" charset="0"/>
              <a:cs typeface="Times New Roman" panose="02020603050405020304" pitchFamily="18" charset="0"/>
            </a:endParaRPr>
          </a:p>
          <a:p>
            <a:pPr lvl="0"/>
            <a:br>
              <a:rPr lang="it-IT" b="1" dirty="0">
                <a:solidFill>
                  <a:srgbClr val="1C1C1C"/>
                </a:solidFill>
                <a:latin typeface="Times New Roman" panose="02020603050405020304" pitchFamily="18" charset="0"/>
                <a:cs typeface="Times New Roman" panose="02020603050405020304" pitchFamily="18" charset="0"/>
              </a:rPr>
            </a:br>
            <a:br>
              <a:rPr lang="it-IT" b="1" dirty="0">
                <a:solidFill>
                  <a:srgbClr val="1C1C1C"/>
                </a:solidFill>
                <a:latin typeface="Times New Roman" panose="02020603050405020304" pitchFamily="18" charset="0"/>
                <a:cs typeface="Times New Roman" panose="02020603050405020304" pitchFamily="18" charset="0"/>
              </a:rPr>
            </a:br>
            <a:endParaRPr lang="it-IT" sz="2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736981334"/>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themeOverride>
</file>

<file path=docProps/app.xml><?xml version="1.0" encoding="utf-8"?>
<Properties xmlns="http://schemas.openxmlformats.org/officeDocument/2006/extended-properties" xmlns:vt="http://schemas.openxmlformats.org/officeDocument/2006/docPropsVTypes">
  <Template/>
  <TotalTime>12733</TotalTime>
  <Words>3092</Words>
  <Application>Microsoft Office PowerPoint</Application>
  <PresentationFormat>Widescreen</PresentationFormat>
  <Paragraphs>149</Paragraphs>
  <Slides>15</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15</vt:i4>
      </vt:variant>
    </vt:vector>
  </HeadingPairs>
  <TitlesOfParts>
    <vt:vector size="22" baseType="lpstr">
      <vt:lpstr>Arial</vt:lpstr>
      <vt:lpstr>Avenir Next LT Pro</vt:lpstr>
      <vt:lpstr>Calibri</vt:lpstr>
      <vt:lpstr>DecimaWERg</vt:lpstr>
      <vt:lpstr>Times New Roman</vt:lpstr>
      <vt:lpstr>Wingdings</vt:lpstr>
      <vt:lpstr>AccentBoxVTI</vt:lpstr>
      <vt:lpstr>         SETTORE SUAM -  SOGGETTO AGGREGATORE DELLA REGIONE MARCHE</vt:lpstr>
      <vt:lpstr>PREMESSA</vt:lpstr>
      <vt:lpstr> LOTTI E FORNITORI </vt:lpstr>
      <vt:lpstr> </vt:lpstr>
      <vt:lpstr> </vt:lpstr>
      <vt:lpstr>PROCEDURA DI ADESIONE ALLA CONVENZIONE L’Amministrazione contraente che intenda aderire alla Convenzione dovrà:   1) Collegarsi al «Profilo del Committente – Soggetto Aggregatore SUAM», al seguente link: https://www.regione.marche.it/Entra-in-Regione/Soggetto-Aggregatore-SUAM.  2) Selezionare la Sezione «Generali» all’interno della quale troverà un’ulteriore Sezione denominata «Convenzioni attive».  3) All’interno di quest’ultima, in cui sarà presente la Convenzione di cui trattasi (Global service stradale e verde pubblico), è presente il «Manuale Operativo per l’adesione sulla piattaforma GT- SUAM» ed una serie di allegati:  - CAPITOLATO TECNICO  - OFFERTE ECONOMICHE - CONVENZIONI - Modello CONFERMA DI ADESIONE - Modello ORDINATIVO DI FORNITURA - Modello ORDINATIVO DI FORNITURA AGGIUNTIVO - Modello ORDINE DI ESECUZIONE - Modello RICHIESTA PRELIMINARE DI FORNITURA - VERBALE DI AVVIO ATTIVITA’ - Modello RICHIESTA DI VARIAZIONE_STRADE_VERDE - STANDARD DI LETTERA CONTESTAZIONE PENALI - STANDARD DI LETTERA APPLICAZIONE PENALI - PROSPETTO RIEPILOGATIVO PENALI  4) Dopo aver preso visione attentamente del Manuale Operativo per l’adesione sulla piattaforma GT- SUAM, della documentazione allegata ed aver ottenuto il nulla osta da parte della SUAM per aderire alla Convenzione, l’Amministrazione dovrà registrarsi attraverso la piattaforma GT-SUAM, la quale, al termine delle operazioni genererà un RIEPILOGO ADESIONE da allegare all’Ordinativo di fornitura. Entrambi i documenti devono essere obbligatoriamente caricati sulla Piattaforma GT-SUAM ed inviati anche alla SUAM.</vt:lpstr>
      <vt:lpstr>PROCEDURA DI ADESIONE ALLA CONVENZIONE La procedura di adesione alla Convenzione si articola come segue:  1. CONFERMA DI ADESIONE (Modello CONFERMA DI ADESIONE): documento mediante il quale l’Amministrazione contraente conferma alla SUAM (tramite PEC) la sua intenzione di aderire alla Convenzione;  2. NULLA OSTA ALLA CONFERMA DI ADESIONE: con questo atto, che la SUAM invia tramite PEC all’Amministrazione contraente, viene accantonata la quota parte di massimale necessaria a soddisfare il fabbisogno dell’Amministrazione contraente e quest’ultima viene autorizzata a contattare direttamente il Fornitore;  3. RICHIESTA PRELIMINARE DI FORNITURA (RPF): l’Amministrazione contraente, in seguito al ricevimento del nulla osta da parte della SUAM, è autorizzata ad emettere la Richiesta preliminare di fornitura, che avvia l’interlocuzione tra l’Amministrazione medesima e il Fornitore. La Richiesta Preliminare di Fornitura contiene una sintetica descrizione dei luoghi in cui verranno svolti i servizi, l’ubicazione degli stessi e la loro consistenza, ulteriori informazioni ritenute utili dall’Amministrazione contraente ed una tabella relativa ai dati del personale utilizzato nell’eventuale contratto in corso di esecuzione .  4. SOPRALLUOGO: Il Fornitore, entro 7 giorni solari dalla ricezione della Richiesta Preliminare di Fornitura ha l’obbligo di concordare, con l’Amministrazione interessata, la data del sopralluogo che dovrà comunque avvenire entro 20 giorni solari dalla ricezione della Richiesta stessa, o entro altro termine espressamente concordato tra le Parti. .  5. PIANO DETTAGLIATO DEGLI INTERVENTI: Entro 15 giorni solari dal sopralluogo, pena l’applicazione delle penali, il Fornitore dovrà fornire alla Amministrazione interessata un Piano Dettagliato degli Interventi (PDI) conforme a quanto presentato in sede di presentazione dell'Offerta Tecnica.   6. ORDINATIVO DI FORNITURA (Modello ORDINATIVO DI FORNITURA): contratto attuativo della Convenzione che l’Amministrazione contraente deve caricare sulla Piattaforma GT-SUAM ed inviare al Fornitore. All’Ordinativo di fornitura dovrà essere allegato il RIEPILOGO ADESIONE, generato attraverso la piattaforma GT-SUAM.  7. VERBALE DI AVVIO ATTIVITA’: In seguito all’emissione dell’Ordinativo di Fornitura le parti redigono e sottoscrivono un Verbale di avvio attività contenente un rimando al Piano dettagliato degli interventi.  Con il Verbale di avvio attività, controfirmato da entrambe le parti, il Fornitore prende formalmente in carico i luoghi per l’esecuzione dell’Ordinativo di fornitura.    8. ORDINE DI ESECUZIONE: tale tipologia di Modello deve essere utilizzata dall’Amministrazione contraente nel caso in cui abbia emesso Ordinativi di Fornitura che prevedano espressamente di subordinare l’esecuzione delle prestazioni ivi dedotte, o alcune di esse, a successive emissioni di Ordini di esecuzione. L’Ordinativo di fornitura deve espressamente contenere tale facoltà.  9. ORDINATIVO DI FORNITURA AGGIUNTIVO: tale tipologia di Modello deve essere utilizzata dall’Amministrazione contraente quando, nel corso della durata dei singoli contratti voglia richiedere l’integrazione e/o la modifica di quanto richiesto nell’Ordinativo di Fornitura originario. La durata degli eventuali Ordinativi Aggiuntivi, in ogni caso, non può essere superiore al termine di scadenza previsto per l’Ordinativo di Fornitura.  L’erogazione dei servizi decorre dalla data di sottoscrizione del Verbale di avvio attività e ha termine alla data indicata nell’Ordinativo di fornitura.                                                                                                                                                                                                                                      FOCUS    </vt:lpstr>
      <vt:lpstr>          CONFERMA DI ADESIONE  L’ Amministrazione interessata, successivamente al ricevimento della comunicazione da parte della SUAM di avvenuta pubblicazione della Convenzione, deve trasmettere alla SUAM, tramite PEC, la Conferma di adesione, secondo il modello predisposto dalla SUAM, sottoscritta da un soggetto autorizzato ad impegnare formalmente e legalmente la stessa. Attraverso la Conferma di adesione l’Amministrazione fornirà alla SUAM i seguenti elementi:  a) Il lotto di interesse e il relativo CIG;  b) L’importo presuntivo di adesione alla Convenzione derivante dagli importi indicati dal Fornitore e dalla spesa storica dell’Ente per tutti i servizi necessari oggetto della Convenzione;  c) Il termine entro cui sarà emesso l’Ordinativo di fornitura (che non potrà superare il periodo di validità della Convenzione, pari a 36 mesi);  d) Il nominativo ed il contatto di posta elettronica del Referente dell’Amministrazione, responsabile dei rapporti con il Fornitore cui è demandato il compito di monitorare e controllare la corretta e puntuale esecuzione del Servizio.  NULLA OSTA DELLA SUAM  La SUAM, entro 5 giorni lavorativi dal ricevimento della Conferma di adesione da parte dell’Amministrazione contraente, ne prenderà atto e rilascerà, tramite PEC, il NULLA OSTA.  L’Amministrazione contraente, in seguito al ricevimento del nulla osta da parte della SUAM, è autorizzata ad avviare l’interlocuzione con il Fornitore.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Nicola Ricci</cp:lastModifiedBy>
  <cp:revision>300</cp:revision>
  <cp:lastPrinted>2021-04-14T08:57:23Z</cp:lastPrinted>
  <dcterms:created xsi:type="dcterms:W3CDTF">2020-06-30T09:04:18Z</dcterms:created>
  <dcterms:modified xsi:type="dcterms:W3CDTF">2022-02-23T13:25:04Z</dcterms:modified>
</cp:coreProperties>
</file>